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Proxima Nova"/>
      <p:regular r:id="rId31"/>
      <p:bold r:id="rId32"/>
      <p:italic r:id="rId33"/>
      <p:boldItalic r:id="rId34"/>
    </p:embeddedFont>
    <p:embeddedFont>
      <p:font typeface="Roboto"/>
      <p:regular r:id="rId35"/>
      <p:bold r:id="rId36"/>
      <p:italic r:id="rId37"/>
      <p:bold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95ED977-8D43-4E13-AD87-6A18661D2116}">
  <a:tblStyle styleId="{595ED977-8D43-4E13-AD87-6A18661D211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4.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roximaNova-italic.fntdata"/><Relationship Id="rId10" Type="http://schemas.openxmlformats.org/officeDocument/2006/relationships/slide" Target="slides/slide4.xml"/><Relationship Id="rId32" Type="http://schemas.openxmlformats.org/officeDocument/2006/relationships/font" Target="fonts/ProximaNova-bold.fntdata"/><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font" Target="fonts/ProximaNova-boldItalic.fntdata"/><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39" Type="http://schemas.openxmlformats.org/officeDocument/2006/relationships/font" Target="fonts/OpenSans-regular.fntdata"/><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6db19c85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6db19c85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6db19c852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6db19c852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6db19c852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6db19c852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2200 tweets classified manually</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6db19c852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6db19c852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6db19c852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6db19c852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6db19c852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6db19c852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6db19c852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6db19c852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8ede26cb8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8ede26cb8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8ede26cb8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8ede26cb8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Aggressive attention grabbing words often used in False claims.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6db19c852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6db19c852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6db19c852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6db19c852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6db19c852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6db19c852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6db19c852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6db19c852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8f8abe4f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8f8abe4f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Fake Claims snapshot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8f8abe4f9_2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8f8abe4f9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6db19c85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6db19c85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8db36f4f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8db36f4f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8db36f4f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8db36f4f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6db19c852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6db19c852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6db19c852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6db19c852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6db19c852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6db19c852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8e9d80df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8e9d80df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6" name="Google Shape;56;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58" name="Shape 58"/>
        <p:cNvGrpSpPr/>
        <p:nvPr/>
      </p:nvGrpSpPr>
      <p:grpSpPr>
        <a:xfrm>
          <a:off x="0" y="0"/>
          <a:ext cx="0" cy="0"/>
          <a:chOff x="0" y="0"/>
          <a:chExt cx="0" cy="0"/>
        </a:xfrm>
      </p:grpSpPr>
      <p:cxnSp>
        <p:nvCxnSpPr>
          <p:cNvPr id="59" name="Google Shape;59;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0" name="Google Shape;60;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2" name="Shape 62"/>
        <p:cNvGrpSpPr/>
        <p:nvPr/>
      </p:nvGrpSpPr>
      <p:grpSpPr>
        <a:xfrm>
          <a:off x="0" y="0"/>
          <a:ext cx="0" cy="0"/>
          <a:chOff x="0" y="0"/>
          <a:chExt cx="0" cy="0"/>
        </a:xfrm>
      </p:grpSpPr>
      <p:sp>
        <p:nvSpPr>
          <p:cNvPr id="63" name="Google Shape;6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5" name="Google Shape;65;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6" name="Shape 66"/>
        <p:cNvGrpSpPr/>
        <p:nvPr/>
      </p:nvGrpSpPr>
      <p:grpSpPr>
        <a:xfrm>
          <a:off x="0" y="0"/>
          <a:ext cx="0" cy="0"/>
          <a:chOff x="0" y="0"/>
          <a:chExt cx="0" cy="0"/>
        </a:xfrm>
      </p:grpSpPr>
      <p:sp>
        <p:nvSpPr>
          <p:cNvPr id="67" name="Google Shape;6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1" name="Shape 71"/>
        <p:cNvGrpSpPr/>
        <p:nvPr/>
      </p:nvGrpSpPr>
      <p:grpSpPr>
        <a:xfrm>
          <a:off x="0" y="0"/>
          <a:ext cx="0" cy="0"/>
          <a:chOff x="0" y="0"/>
          <a:chExt cx="0" cy="0"/>
        </a:xfrm>
      </p:grpSpPr>
      <p:sp>
        <p:nvSpPr>
          <p:cNvPr id="72" name="Google Shape;7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4" name="Shape 74"/>
        <p:cNvGrpSpPr/>
        <p:nvPr/>
      </p:nvGrpSpPr>
      <p:grpSpPr>
        <a:xfrm>
          <a:off x="0" y="0"/>
          <a:ext cx="0" cy="0"/>
          <a:chOff x="0" y="0"/>
          <a:chExt cx="0" cy="0"/>
        </a:xfrm>
      </p:grpSpPr>
      <p:sp>
        <p:nvSpPr>
          <p:cNvPr id="75" name="Google Shape;75;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 name="Google Shape;76;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7" name="Google Shape;77;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78" name="Shape 78"/>
        <p:cNvGrpSpPr/>
        <p:nvPr/>
      </p:nvGrpSpPr>
      <p:grpSpPr>
        <a:xfrm>
          <a:off x="0" y="0"/>
          <a:ext cx="0" cy="0"/>
          <a:chOff x="0" y="0"/>
          <a:chExt cx="0" cy="0"/>
        </a:xfrm>
      </p:grpSpPr>
      <p:sp>
        <p:nvSpPr>
          <p:cNvPr id="79" name="Google Shape;79;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0" name="Google Shape;8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4" name="Google Shape;84;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5" name="Google Shape;85;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6" name="Google Shape;86;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7" name="Google Shape;87;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8" name="Shape 88"/>
        <p:cNvGrpSpPr/>
        <p:nvPr/>
      </p:nvGrpSpPr>
      <p:grpSpPr>
        <a:xfrm>
          <a:off x="0" y="0"/>
          <a:ext cx="0" cy="0"/>
          <a:chOff x="0" y="0"/>
          <a:chExt cx="0" cy="0"/>
        </a:xfrm>
      </p:grpSpPr>
      <p:sp>
        <p:nvSpPr>
          <p:cNvPr id="89" name="Google Shape;89;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0" name="Google Shape;90;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1" name="Shape 91"/>
        <p:cNvGrpSpPr/>
        <p:nvPr/>
      </p:nvGrpSpPr>
      <p:grpSpPr>
        <a:xfrm>
          <a:off x="0" y="0"/>
          <a:ext cx="0" cy="0"/>
          <a:chOff x="0" y="0"/>
          <a:chExt cx="0" cy="0"/>
        </a:xfrm>
      </p:grpSpPr>
      <p:sp>
        <p:nvSpPr>
          <p:cNvPr id="92" name="Google Shape;92;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4" name="Google Shape;94;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5" name="Google Shape;9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6" name="Shape 96"/>
        <p:cNvGrpSpPr/>
        <p:nvPr/>
      </p:nvGrpSpPr>
      <p:grpSpPr>
        <a:xfrm>
          <a:off x="0" y="0"/>
          <a:ext cx="0" cy="0"/>
          <a:chOff x="0" y="0"/>
          <a:chExt cx="0" cy="0"/>
        </a:xfrm>
      </p:grpSpPr>
      <p:sp>
        <p:nvSpPr>
          <p:cNvPr id="97" name="Google Shape;9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36.jpg"/><Relationship Id="rId5" Type="http://schemas.openxmlformats.org/officeDocument/2006/relationships/image" Target="../media/image3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9.png"/><Relationship Id="rId5"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31.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21.png"/><Relationship Id="rId7" Type="http://schemas.openxmlformats.org/officeDocument/2006/relationships/image" Target="../media/image10.png"/><Relationship Id="rId8"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25"/>
          <p:cNvSpPr txBox="1"/>
          <p:nvPr>
            <p:ph type="ctrTitle"/>
          </p:nvPr>
        </p:nvSpPr>
        <p:spPr>
          <a:xfrm>
            <a:off x="445500" y="952925"/>
            <a:ext cx="5612700" cy="254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Detecting</a:t>
            </a:r>
            <a:r>
              <a:rPr lang="en"/>
              <a:t> Fake Health News </a:t>
            </a:r>
            <a:endParaRPr/>
          </a:p>
          <a:p>
            <a:pPr indent="0" lvl="0" marL="0" rtl="0" algn="ctr">
              <a:spcBef>
                <a:spcPts val="0"/>
              </a:spcBef>
              <a:spcAft>
                <a:spcPts val="0"/>
              </a:spcAft>
              <a:buNone/>
            </a:pPr>
            <a:r>
              <a:rPr lang="en"/>
              <a:t>- </a:t>
            </a:r>
            <a:r>
              <a:rPr lang="en" sz="3600"/>
              <a:t>Vaccines</a:t>
            </a:r>
            <a:endParaRPr sz="3600"/>
          </a:p>
        </p:txBody>
      </p:sp>
      <p:sp>
        <p:nvSpPr>
          <p:cNvPr id="103" name="Google Shape;103;p25"/>
          <p:cNvSpPr txBox="1"/>
          <p:nvPr>
            <p:ph idx="1" type="subTitle"/>
          </p:nvPr>
        </p:nvSpPr>
        <p:spPr>
          <a:xfrm>
            <a:off x="5907925" y="2828100"/>
            <a:ext cx="3530100" cy="231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t>
            </a:r>
            <a:r>
              <a:rPr lang="en" sz="2400"/>
              <a:t>y</a:t>
            </a:r>
            <a:r>
              <a:rPr lang="en"/>
              <a:t> </a:t>
            </a:r>
            <a:endParaRPr/>
          </a:p>
          <a:p>
            <a:pPr indent="0" lvl="0" marL="0" rtl="0" algn="ctr">
              <a:spcBef>
                <a:spcPts val="0"/>
              </a:spcBef>
              <a:spcAft>
                <a:spcPts val="0"/>
              </a:spcAft>
              <a:buNone/>
            </a:pPr>
            <a:r>
              <a:rPr lang="en"/>
              <a:t>Mohammed Rehan</a:t>
            </a:r>
            <a:endParaRPr/>
          </a:p>
          <a:p>
            <a:pPr indent="0" lvl="0" marL="0" rtl="0" algn="ctr">
              <a:spcBef>
                <a:spcPts val="0"/>
              </a:spcBef>
              <a:spcAft>
                <a:spcPts val="0"/>
              </a:spcAft>
              <a:buNone/>
            </a:pPr>
            <a:r>
              <a:rPr lang="en"/>
              <a:t>Phil Greene</a:t>
            </a:r>
            <a:endParaRPr/>
          </a:p>
          <a:p>
            <a:pPr indent="0" lvl="0" marL="0" rtl="0" algn="ctr">
              <a:spcBef>
                <a:spcPts val="0"/>
              </a:spcBef>
              <a:spcAft>
                <a:spcPts val="0"/>
              </a:spcAft>
              <a:buNone/>
            </a:pPr>
            <a:r>
              <a:rPr lang="en"/>
              <a:t>Sheethal Sridhar</a:t>
            </a:r>
            <a:endParaRPr/>
          </a:p>
          <a:p>
            <a:pPr indent="0" lvl="0" marL="0" rtl="0" algn="ctr">
              <a:spcBef>
                <a:spcPts val="0"/>
              </a:spcBef>
              <a:spcAft>
                <a:spcPts val="0"/>
              </a:spcAft>
              <a:buNone/>
            </a:pPr>
            <a:r>
              <a:rPr lang="en"/>
              <a:t>Shubham Puri</a:t>
            </a:r>
            <a:endParaRPr/>
          </a:p>
          <a:p>
            <a:pPr indent="0" lvl="0" marL="0" rtl="0" algn="ctr">
              <a:spcBef>
                <a:spcPts val="0"/>
              </a:spcBef>
              <a:spcAft>
                <a:spcPts val="0"/>
              </a:spcAft>
              <a:buNone/>
            </a:pPr>
            <a:r>
              <a:t/>
            </a:r>
            <a:endParaRPr/>
          </a:p>
        </p:txBody>
      </p:sp>
      <p:pic>
        <p:nvPicPr>
          <p:cNvPr id="104" name="Google Shape;104;p25"/>
          <p:cNvPicPr preferRelativeResize="0"/>
          <p:nvPr/>
        </p:nvPicPr>
        <p:blipFill>
          <a:blip r:embed="rId4">
            <a:alphaModFix/>
          </a:blip>
          <a:stretch>
            <a:fillRect/>
          </a:stretch>
        </p:blipFill>
        <p:spPr>
          <a:xfrm flipH="1">
            <a:off x="6715850" y="863475"/>
            <a:ext cx="1536825" cy="1536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34"/>
          <p:cNvSpPr txBox="1"/>
          <p:nvPr>
            <p:ph type="title"/>
          </p:nvPr>
        </p:nvSpPr>
        <p:spPr>
          <a:xfrm>
            <a:off x="0" y="1373450"/>
            <a:ext cx="2618100" cy="16059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600"/>
              <a:t>Facts Repository</a:t>
            </a:r>
            <a:endParaRPr b="1" sz="3600"/>
          </a:p>
          <a:p>
            <a:pPr indent="0" lvl="0" marL="0" marR="0" rtl="0" algn="l">
              <a:lnSpc>
                <a:spcPct val="100000"/>
              </a:lnSpc>
              <a:spcBef>
                <a:spcPts val="0"/>
              </a:spcBef>
              <a:spcAft>
                <a:spcPts val="0"/>
              </a:spcAft>
              <a:buNone/>
            </a:pPr>
            <a:r>
              <a:rPr b="1" lang="en" sz="3600"/>
              <a:t>Overview</a:t>
            </a:r>
            <a:endParaRPr b="1" sz="3600"/>
          </a:p>
        </p:txBody>
      </p:sp>
      <p:graphicFrame>
        <p:nvGraphicFramePr>
          <p:cNvPr id="171" name="Google Shape;171;p34"/>
          <p:cNvGraphicFramePr/>
          <p:nvPr/>
        </p:nvGraphicFramePr>
        <p:xfrm>
          <a:off x="2546825" y="49588"/>
          <a:ext cx="3000000" cy="3000000"/>
        </p:xfrm>
        <a:graphic>
          <a:graphicData uri="http://schemas.openxmlformats.org/drawingml/2006/table">
            <a:tbl>
              <a:tblPr>
                <a:noFill/>
                <a:tableStyleId>{595ED977-8D43-4E13-AD87-6A18661D2116}</a:tableStyleId>
              </a:tblPr>
              <a:tblGrid>
                <a:gridCol w="2703425"/>
                <a:gridCol w="3642000"/>
              </a:tblGrid>
              <a:tr h="439125">
                <a:tc>
                  <a:txBody>
                    <a:bodyPr/>
                    <a:lstStyle/>
                    <a:p>
                      <a:pPr indent="0" lvl="0" marL="0" rtl="0" algn="ctr">
                        <a:lnSpc>
                          <a:spcPct val="115000"/>
                        </a:lnSpc>
                        <a:spcBef>
                          <a:spcPts val="0"/>
                        </a:spcBef>
                        <a:spcAft>
                          <a:spcPts val="0"/>
                        </a:spcAft>
                        <a:buNone/>
                      </a:pPr>
                      <a:r>
                        <a:rPr b="1" lang="en">
                          <a:latin typeface="Calibri"/>
                          <a:ea typeface="Calibri"/>
                          <a:cs typeface="Calibri"/>
                          <a:sym typeface="Calibri"/>
                        </a:rPr>
                        <a:t>Myth</a:t>
                      </a:r>
                      <a:endParaRPr b="1">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AADB"/>
                    </a:solidFill>
                  </a:tcPr>
                </a:tc>
                <a:tc>
                  <a:txBody>
                    <a:bodyPr/>
                    <a:lstStyle/>
                    <a:p>
                      <a:pPr indent="0" lvl="0" marL="0" rtl="0" algn="ctr">
                        <a:lnSpc>
                          <a:spcPct val="115000"/>
                        </a:lnSpc>
                        <a:spcBef>
                          <a:spcPts val="0"/>
                        </a:spcBef>
                        <a:spcAft>
                          <a:spcPts val="0"/>
                        </a:spcAft>
                        <a:buNone/>
                      </a:pPr>
                      <a:r>
                        <a:rPr b="1" lang="en">
                          <a:latin typeface="Calibri"/>
                          <a:ea typeface="Calibri"/>
                          <a:cs typeface="Calibri"/>
                          <a:sym typeface="Calibri"/>
                        </a:rPr>
                        <a:t>Fact</a:t>
                      </a:r>
                      <a:endParaRPr b="1">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AADB"/>
                    </a:solidFill>
                  </a:tcPr>
                </a:tc>
              </a:tr>
              <a:tr h="526800">
                <a:tc>
                  <a:txBody>
                    <a:bodyPr/>
                    <a:lstStyle/>
                    <a:p>
                      <a:pPr indent="0" lvl="0" marL="0" rtl="0" algn="l">
                        <a:lnSpc>
                          <a:spcPct val="115000"/>
                        </a:lnSpc>
                        <a:spcBef>
                          <a:spcPts val="0"/>
                        </a:spcBef>
                        <a:spcAft>
                          <a:spcPts val="0"/>
                        </a:spcAft>
                        <a:buNone/>
                      </a:pPr>
                      <a:r>
                        <a:rPr lang="en" sz="950">
                          <a:latin typeface="Calibri"/>
                          <a:ea typeface="Calibri"/>
                          <a:cs typeface="Calibri"/>
                          <a:sym typeface="Calibri"/>
                        </a:rPr>
                        <a:t>Vaccines cause autism</a:t>
                      </a:r>
                      <a:endParaRPr sz="95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50">
                          <a:latin typeface="Calibri"/>
                          <a:ea typeface="Calibri"/>
                          <a:cs typeface="Calibri"/>
                          <a:sym typeface="Calibri"/>
                        </a:rPr>
                        <a:t>Symptoms of autism in children develop well before they receive the MMR vaccine</a:t>
                      </a:r>
                      <a:endParaRPr sz="95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8F9FA"/>
                    </a:solidFill>
                  </a:tcPr>
                </a:tc>
              </a:tr>
              <a:tr h="526800">
                <a:tc>
                  <a:txBody>
                    <a:bodyPr/>
                    <a:lstStyle/>
                    <a:p>
                      <a:pPr indent="0" lvl="0" marL="0" rtl="0" algn="l">
                        <a:lnSpc>
                          <a:spcPct val="115000"/>
                        </a:lnSpc>
                        <a:spcBef>
                          <a:spcPts val="0"/>
                        </a:spcBef>
                        <a:spcAft>
                          <a:spcPts val="0"/>
                        </a:spcAft>
                        <a:buNone/>
                      </a:pPr>
                      <a:r>
                        <a:rPr lang="en" sz="950">
                          <a:latin typeface="Calibri"/>
                          <a:ea typeface="Calibri"/>
                          <a:cs typeface="Calibri"/>
                          <a:sym typeface="Calibri"/>
                        </a:rPr>
                        <a:t>Infant immune systems can’t handle so many vaccines</a:t>
                      </a:r>
                      <a:endParaRPr sz="95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50">
                          <a:latin typeface="Calibri"/>
                          <a:ea typeface="Calibri"/>
                          <a:cs typeface="Calibri"/>
                          <a:sym typeface="Calibri"/>
                        </a:rPr>
                        <a:t>A baby would theoretically have the ability to respond to around 10,000 vaccines at one time</a:t>
                      </a:r>
                      <a:endParaRPr sz="95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8F9FA"/>
                    </a:solidFill>
                  </a:tcPr>
                </a:tc>
              </a:tr>
              <a:tr h="526800">
                <a:tc>
                  <a:txBody>
                    <a:bodyPr/>
                    <a:lstStyle/>
                    <a:p>
                      <a:pPr indent="0" lvl="0" marL="0" rtl="0" algn="l">
                        <a:lnSpc>
                          <a:spcPct val="115000"/>
                        </a:lnSpc>
                        <a:spcBef>
                          <a:spcPts val="0"/>
                        </a:spcBef>
                        <a:spcAft>
                          <a:spcPts val="0"/>
                        </a:spcAft>
                        <a:buNone/>
                      </a:pPr>
                      <a:r>
                        <a:rPr lang="en" sz="950">
                          <a:latin typeface="Calibri"/>
                          <a:ea typeface="Calibri"/>
                          <a:cs typeface="Calibri"/>
                          <a:sym typeface="Calibri"/>
                        </a:rPr>
                        <a:t>Natural immunity is better than vaccine-acquired immunity</a:t>
                      </a:r>
                      <a:endParaRPr sz="95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50">
                          <a:latin typeface="Calibri"/>
                          <a:ea typeface="Calibri"/>
                          <a:cs typeface="Calibri"/>
                          <a:sym typeface="Calibri"/>
                        </a:rPr>
                        <a:t>Vaccine acquired immunity is more efficient than natural immunity</a:t>
                      </a:r>
                      <a:endParaRPr sz="95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6800">
                <a:tc>
                  <a:txBody>
                    <a:bodyPr/>
                    <a:lstStyle/>
                    <a:p>
                      <a:pPr indent="0" lvl="0" marL="0" rtl="0" algn="l">
                        <a:lnSpc>
                          <a:spcPct val="115000"/>
                        </a:lnSpc>
                        <a:spcBef>
                          <a:spcPts val="0"/>
                        </a:spcBef>
                        <a:spcAft>
                          <a:spcPts val="0"/>
                        </a:spcAft>
                        <a:buNone/>
                      </a:pPr>
                      <a:r>
                        <a:rPr lang="en" sz="950">
                          <a:latin typeface="Calibri"/>
                          <a:ea typeface="Calibri"/>
                          <a:cs typeface="Calibri"/>
                          <a:sym typeface="Calibri"/>
                        </a:rPr>
                        <a:t>Vaccines contain unsafe toxins</a:t>
                      </a:r>
                      <a:endParaRPr sz="95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50">
                          <a:latin typeface="Calibri"/>
                          <a:ea typeface="Calibri"/>
                          <a:cs typeface="Calibri"/>
                          <a:sym typeface="Calibri"/>
                        </a:rPr>
                        <a:t>Trace amounts of these chemicals are used in FDA approved vaccines hence safe</a:t>
                      </a:r>
                      <a:endParaRPr sz="95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66625">
                <a:tc>
                  <a:txBody>
                    <a:bodyPr/>
                    <a:lstStyle/>
                    <a:p>
                      <a:pPr indent="0" lvl="0" marL="0" rtl="0" algn="l">
                        <a:lnSpc>
                          <a:spcPct val="115000"/>
                        </a:lnSpc>
                        <a:spcBef>
                          <a:spcPts val="0"/>
                        </a:spcBef>
                        <a:spcAft>
                          <a:spcPts val="0"/>
                        </a:spcAft>
                        <a:buNone/>
                      </a:pPr>
                      <a:r>
                        <a:rPr lang="en" sz="950">
                          <a:latin typeface="Calibri"/>
                          <a:ea typeface="Calibri"/>
                          <a:cs typeface="Calibri"/>
                          <a:sym typeface="Calibri"/>
                        </a:rPr>
                        <a:t>Better hygiene and sanitation are actually responsible for decreased infections, not vaccines</a:t>
                      </a:r>
                      <a:endParaRPr sz="95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50">
                          <a:latin typeface="Calibri"/>
                          <a:ea typeface="Calibri"/>
                          <a:cs typeface="Calibri"/>
                          <a:sym typeface="Calibri"/>
                        </a:rPr>
                        <a:t>The effect of vaccines on curing diseases outweighs sanitation and hygiene</a:t>
                      </a:r>
                      <a:endParaRPr sz="95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98600">
                <a:tc>
                  <a:txBody>
                    <a:bodyPr/>
                    <a:lstStyle/>
                    <a:p>
                      <a:pPr indent="0" lvl="0" marL="0" rtl="0" algn="l">
                        <a:lnSpc>
                          <a:spcPct val="115000"/>
                        </a:lnSpc>
                        <a:spcBef>
                          <a:spcPts val="0"/>
                        </a:spcBef>
                        <a:spcAft>
                          <a:spcPts val="0"/>
                        </a:spcAft>
                        <a:buNone/>
                      </a:pPr>
                      <a:r>
                        <a:rPr lang="en" sz="950">
                          <a:latin typeface="Calibri"/>
                          <a:ea typeface="Calibri"/>
                          <a:cs typeface="Calibri"/>
                          <a:sym typeface="Calibri"/>
                        </a:rPr>
                        <a:t>Vaccines aren’t worth the risk</a:t>
                      </a:r>
                      <a:endParaRPr sz="95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50">
                          <a:latin typeface="Calibri"/>
                          <a:ea typeface="Calibri"/>
                          <a:cs typeface="Calibri"/>
                          <a:sym typeface="Calibri"/>
                        </a:rPr>
                        <a:t>The overall incidence rate of severe allergic reaction to vaccines is usually placed around one case for every one or two million injections.</a:t>
                      </a:r>
                      <a:endParaRPr sz="95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05950">
                <a:tc>
                  <a:txBody>
                    <a:bodyPr/>
                    <a:lstStyle/>
                    <a:p>
                      <a:pPr indent="0" lvl="0" marL="0" rtl="0" algn="l">
                        <a:lnSpc>
                          <a:spcPct val="115000"/>
                        </a:lnSpc>
                        <a:spcBef>
                          <a:spcPts val="0"/>
                        </a:spcBef>
                        <a:spcAft>
                          <a:spcPts val="0"/>
                        </a:spcAft>
                        <a:buNone/>
                      </a:pPr>
                      <a:r>
                        <a:rPr lang="en" sz="950">
                          <a:latin typeface="Calibri"/>
                          <a:ea typeface="Calibri"/>
                          <a:cs typeface="Calibri"/>
                          <a:sym typeface="Calibri"/>
                        </a:rPr>
                        <a:t>Vaccines have several damaging and long-term side-effects that are yet unknown. Vaccination can even be fatal.</a:t>
                      </a:r>
                      <a:endParaRPr sz="95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50">
                          <a:latin typeface="Calibri"/>
                          <a:ea typeface="Calibri"/>
                          <a:cs typeface="Calibri"/>
                          <a:sym typeface="Calibri"/>
                        </a:rPr>
                        <a:t>Vaccines are very safe. Before a vaccine is approved for public use, it is tested thoroughly for many years. Even after vaccines have been approved for the public, vaccines continue to be monitored</a:t>
                      </a:r>
                      <a:endParaRPr sz="95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6800">
                <a:tc>
                  <a:txBody>
                    <a:bodyPr/>
                    <a:lstStyle/>
                    <a:p>
                      <a:pPr indent="0" lvl="0" marL="0" rtl="0" algn="l">
                        <a:lnSpc>
                          <a:spcPct val="115000"/>
                        </a:lnSpc>
                        <a:spcBef>
                          <a:spcPts val="0"/>
                        </a:spcBef>
                        <a:spcAft>
                          <a:spcPts val="0"/>
                        </a:spcAft>
                        <a:buNone/>
                      </a:pPr>
                      <a:r>
                        <a:rPr lang="en" sz="950">
                          <a:latin typeface="Calibri"/>
                          <a:ea typeface="Calibri"/>
                          <a:cs typeface="Calibri"/>
                          <a:sym typeface="Calibri"/>
                        </a:rPr>
                        <a:t>Vaccines can infect my child with the disease it’s trying to prevent</a:t>
                      </a:r>
                      <a:endParaRPr sz="95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50">
                          <a:latin typeface="Calibri"/>
                          <a:ea typeface="Calibri"/>
                          <a:cs typeface="Calibri"/>
                          <a:sym typeface="Calibri"/>
                        </a:rPr>
                        <a:t>The vaccine recipients are experiencing a body’s immune response to the vaccine, not the disease itself</a:t>
                      </a:r>
                      <a:endParaRPr sz="95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5" name="Shape 175"/>
        <p:cNvGrpSpPr/>
        <p:nvPr/>
      </p:nvGrpSpPr>
      <p:grpSpPr>
        <a:xfrm>
          <a:off x="0" y="0"/>
          <a:ext cx="0" cy="0"/>
          <a:chOff x="0" y="0"/>
          <a:chExt cx="0" cy="0"/>
        </a:xfrm>
      </p:grpSpPr>
      <p:pic>
        <p:nvPicPr>
          <p:cNvPr id="176" name="Google Shape;176;p35"/>
          <p:cNvPicPr preferRelativeResize="0"/>
          <p:nvPr/>
        </p:nvPicPr>
        <p:blipFill rotWithShape="1">
          <a:blip r:embed="rId4">
            <a:alphaModFix/>
          </a:blip>
          <a:srcRect b="0" l="3740" r="-3740" t="0"/>
          <a:stretch/>
        </p:blipFill>
        <p:spPr>
          <a:xfrm>
            <a:off x="3579824" y="431127"/>
            <a:ext cx="4217526" cy="4587776"/>
          </a:xfrm>
          <a:prstGeom prst="rect">
            <a:avLst/>
          </a:prstGeom>
          <a:noFill/>
          <a:ln>
            <a:noFill/>
          </a:ln>
        </p:spPr>
      </p:pic>
      <p:sp>
        <p:nvSpPr>
          <p:cNvPr id="177" name="Google Shape;177;p35"/>
          <p:cNvSpPr txBox="1"/>
          <p:nvPr>
            <p:ph type="title"/>
          </p:nvPr>
        </p:nvSpPr>
        <p:spPr>
          <a:xfrm>
            <a:off x="0" y="1882650"/>
            <a:ext cx="3020700" cy="1378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3600"/>
              <a:t>Classification Approach</a:t>
            </a:r>
            <a:endParaRPr b="1" sz="3600"/>
          </a:p>
        </p:txBody>
      </p:sp>
      <p:sp>
        <p:nvSpPr>
          <p:cNvPr id="178" name="Google Shape;178;p35"/>
          <p:cNvSpPr txBox="1"/>
          <p:nvPr/>
        </p:nvSpPr>
        <p:spPr>
          <a:xfrm>
            <a:off x="5162575" y="204625"/>
            <a:ext cx="907800" cy="2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Input</a:t>
            </a:r>
            <a:endParaRPr b="1">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36"/>
          <p:cNvSpPr txBox="1"/>
          <p:nvPr>
            <p:ph type="title"/>
          </p:nvPr>
        </p:nvSpPr>
        <p:spPr>
          <a:xfrm>
            <a:off x="44425" y="482475"/>
            <a:ext cx="3136200" cy="239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Manual Classification of Tweets </a:t>
            </a:r>
            <a:endParaRPr b="1" sz="3000"/>
          </a:p>
          <a:p>
            <a:pPr indent="0" lvl="0" marL="0" rtl="0" algn="l">
              <a:spcBef>
                <a:spcPts val="0"/>
              </a:spcBef>
              <a:spcAft>
                <a:spcPts val="0"/>
              </a:spcAft>
              <a:buNone/>
            </a:pPr>
            <a:r>
              <a:rPr b="1" lang="en" sz="3000"/>
              <a:t>      - Buckets</a:t>
            </a:r>
            <a:endParaRPr b="1" sz="3000"/>
          </a:p>
        </p:txBody>
      </p:sp>
      <p:sp>
        <p:nvSpPr>
          <p:cNvPr id="184" name="Google Shape;184;p36"/>
          <p:cNvSpPr txBox="1"/>
          <p:nvPr>
            <p:ph idx="1" type="body"/>
          </p:nvPr>
        </p:nvSpPr>
        <p:spPr>
          <a:xfrm>
            <a:off x="3020700" y="277500"/>
            <a:ext cx="6123300" cy="4866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rPr>
              <a:t>Classified the tweets into 4 different buckets </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The different buckets are: Claims, Experience, Informational, Irrelevant</a:t>
            </a:r>
            <a:endParaRPr sz="1400">
              <a:solidFill>
                <a:srgbClr val="000000"/>
              </a:solidFill>
            </a:endParaRPr>
          </a:p>
          <a:p>
            <a:pPr indent="0" lvl="0" marL="457200" rtl="0" algn="l">
              <a:spcBef>
                <a:spcPts val="1600"/>
              </a:spcBef>
              <a:spcAft>
                <a:spcPts val="0"/>
              </a:spcAft>
              <a:buNone/>
            </a:pPr>
            <a:r>
              <a:rPr b="1" lang="en" sz="1200" u="sng">
                <a:solidFill>
                  <a:srgbClr val="000000"/>
                </a:solidFill>
              </a:rPr>
              <a:t>Claim</a:t>
            </a:r>
            <a:r>
              <a:rPr lang="en" sz="1200">
                <a:solidFill>
                  <a:srgbClr val="000000"/>
                </a:solidFill>
              </a:rPr>
              <a:t> - assertions about vaccines and its effectiveness</a:t>
            </a:r>
            <a:endParaRPr sz="1200">
              <a:solidFill>
                <a:srgbClr val="000000"/>
              </a:solidFill>
            </a:endParaRPr>
          </a:p>
          <a:p>
            <a:pPr indent="0" lvl="0" marL="457200" rtl="0" algn="l">
              <a:spcBef>
                <a:spcPts val="1600"/>
              </a:spcBef>
              <a:spcAft>
                <a:spcPts val="0"/>
              </a:spcAft>
              <a:buNone/>
            </a:pPr>
            <a:r>
              <a:rPr b="1" lang="en" sz="1200" u="sng">
                <a:solidFill>
                  <a:srgbClr val="000000"/>
                </a:solidFill>
              </a:rPr>
              <a:t>Experience</a:t>
            </a:r>
            <a:r>
              <a:rPr lang="en" sz="1200">
                <a:solidFill>
                  <a:srgbClr val="000000"/>
                </a:solidFill>
              </a:rPr>
              <a:t> -  testimonials</a:t>
            </a:r>
            <a:endParaRPr sz="1200">
              <a:solidFill>
                <a:srgbClr val="000000"/>
              </a:solidFill>
            </a:endParaRPr>
          </a:p>
          <a:p>
            <a:pPr indent="0" lvl="0" marL="457200" rtl="0" algn="l">
              <a:spcBef>
                <a:spcPts val="1600"/>
              </a:spcBef>
              <a:spcAft>
                <a:spcPts val="0"/>
              </a:spcAft>
              <a:buNone/>
            </a:pPr>
            <a:r>
              <a:rPr b="1" lang="en" sz="1200" u="sng">
                <a:solidFill>
                  <a:srgbClr val="000000"/>
                </a:solidFill>
              </a:rPr>
              <a:t>Informational</a:t>
            </a:r>
            <a:r>
              <a:rPr lang="en" sz="1200">
                <a:solidFill>
                  <a:srgbClr val="000000"/>
                </a:solidFill>
              </a:rPr>
              <a:t> - news regarding vaccination</a:t>
            </a:r>
            <a:endParaRPr sz="1200">
              <a:solidFill>
                <a:srgbClr val="000000"/>
              </a:solidFill>
            </a:endParaRPr>
          </a:p>
          <a:p>
            <a:pPr indent="0" lvl="0" marL="457200" rtl="0" algn="l">
              <a:spcBef>
                <a:spcPts val="1600"/>
              </a:spcBef>
              <a:spcAft>
                <a:spcPts val="0"/>
              </a:spcAft>
              <a:buNone/>
            </a:pPr>
            <a:r>
              <a:rPr b="1" lang="en" sz="1200" u="sng">
                <a:solidFill>
                  <a:srgbClr val="000000"/>
                </a:solidFill>
              </a:rPr>
              <a:t>Irrelevant</a:t>
            </a:r>
            <a:r>
              <a:rPr lang="en" sz="1200">
                <a:solidFill>
                  <a:srgbClr val="000000"/>
                </a:solidFill>
              </a:rPr>
              <a:t> - none of the above types</a:t>
            </a:r>
            <a:endParaRPr sz="1200">
              <a:solidFill>
                <a:srgbClr val="000000"/>
              </a:solidFill>
            </a:endParaRPr>
          </a:p>
          <a:p>
            <a:pPr indent="0" lvl="0" marL="0" rtl="0" algn="l">
              <a:spcBef>
                <a:spcPts val="1600"/>
              </a:spcBef>
              <a:spcAft>
                <a:spcPts val="0"/>
              </a:spcAft>
              <a:buNone/>
            </a:pPr>
            <a:r>
              <a:rPr lang="en">
                <a:solidFill>
                  <a:srgbClr val="000000"/>
                </a:solidFill>
              </a:rPr>
              <a:t>   </a:t>
            </a:r>
            <a:r>
              <a:rPr lang="en" sz="1000">
                <a:solidFill>
                  <a:srgbClr val="000000"/>
                </a:solidFill>
              </a:rPr>
              <a:t>     Examples:</a:t>
            </a:r>
            <a:endParaRPr sz="1000">
              <a:solidFill>
                <a:srgbClr val="000000"/>
              </a:solidFill>
            </a:endParaRPr>
          </a:p>
          <a:p>
            <a:pPr indent="-292100" lvl="0" marL="457200" rtl="0" algn="l">
              <a:spcBef>
                <a:spcPts val="1600"/>
              </a:spcBef>
              <a:spcAft>
                <a:spcPts val="0"/>
              </a:spcAft>
              <a:buClr>
                <a:srgbClr val="000000"/>
              </a:buClr>
              <a:buSzPts val="1000"/>
              <a:buChar char="❏"/>
            </a:pPr>
            <a:r>
              <a:rPr lang="en" sz="1000">
                <a:solidFill>
                  <a:srgbClr val="000000"/>
                </a:solidFill>
              </a:rPr>
              <a:t>very happy to donate during our first #MaxFunDrive! It feels right to thank the good good boys and the rest of the McElroys for hours of laughs, and some tears And as an almost pharmacist I love @Sawbones and vaccines - </a:t>
            </a:r>
            <a:r>
              <a:rPr b="1" lang="en" sz="1000">
                <a:solidFill>
                  <a:srgbClr val="000000"/>
                </a:solidFill>
              </a:rPr>
              <a:t>experience</a:t>
            </a:r>
            <a:endParaRPr b="1" sz="1000">
              <a:solidFill>
                <a:srgbClr val="000000"/>
              </a:solidFill>
            </a:endParaRPr>
          </a:p>
          <a:p>
            <a:pPr indent="-292100" lvl="0" marL="457200" rtl="0" algn="l">
              <a:spcBef>
                <a:spcPts val="0"/>
              </a:spcBef>
              <a:spcAft>
                <a:spcPts val="0"/>
              </a:spcAft>
              <a:buClr>
                <a:srgbClr val="000000"/>
              </a:buClr>
              <a:buSzPts val="1000"/>
              <a:buChar char="❏"/>
            </a:pPr>
            <a:r>
              <a:rPr lang="en" sz="1000">
                <a:solidFill>
                  <a:srgbClr val="000000"/>
                </a:solidFill>
              </a:rPr>
              <a:t>The #ImmunizeTexas Rally Day is one month away! Will you be there to speak up for #vaccines and fight for science? Visit our website to learn more (link in profile)! #TXLege #VaccinesWork #VaccinesCauseAdults #TIPDay19 - </a:t>
            </a:r>
            <a:r>
              <a:rPr b="1" lang="en" sz="1000">
                <a:solidFill>
                  <a:srgbClr val="000000"/>
                </a:solidFill>
              </a:rPr>
              <a:t>informational</a:t>
            </a:r>
            <a:endParaRPr b="1" sz="1000">
              <a:solidFill>
                <a:srgbClr val="000000"/>
              </a:solidFill>
            </a:endParaRPr>
          </a:p>
          <a:p>
            <a:pPr indent="-292100" lvl="0" marL="457200" rtl="0" algn="l">
              <a:spcBef>
                <a:spcPts val="0"/>
              </a:spcBef>
              <a:spcAft>
                <a:spcPts val="0"/>
              </a:spcAft>
              <a:buClr>
                <a:srgbClr val="000000"/>
              </a:buClr>
              <a:buSzPts val="1000"/>
              <a:buChar char="❏"/>
            </a:pPr>
            <a:r>
              <a:rPr lang="en" sz="1000">
                <a:solidFill>
                  <a:srgbClr val="000000"/>
                </a:solidFill>
              </a:rPr>
              <a:t>A large new study finds kids who got no childhood vaccines were more likely to be diagnosed with autism than kids who did get recommended vaccinations.- </a:t>
            </a:r>
            <a:r>
              <a:rPr b="1" lang="en" sz="1000">
                <a:solidFill>
                  <a:srgbClr val="000000"/>
                </a:solidFill>
              </a:rPr>
              <a:t>claim</a:t>
            </a:r>
            <a:endParaRPr b="1" sz="1000">
              <a:solidFill>
                <a:srgbClr val="000000"/>
              </a:solidFill>
            </a:endParaRPr>
          </a:p>
          <a:p>
            <a:pPr indent="-292100" lvl="0" marL="457200" rtl="0" algn="l">
              <a:spcBef>
                <a:spcPts val="0"/>
              </a:spcBef>
              <a:spcAft>
                <a:spcPts val="0"/>
              </a:spcAft>
              <a:buClr>
                <a:srgbClr val="000000"/>
              </a:buClr>
              <a:buSzPts val="1000"/>
              <a:buChar char="❏"/>
            </a:pPr>
            <a:r>
              <a:rPr lang="en" sz="1000">
                <a:solidFill>
                  <a:srgbClr val="000000"/>
                </a:solidFill>
              </a:rPr>
              <a:t>Sul pullman hanno messo ‚All my friends are falling in love‚ dei The Vaccines. CAN U HEAR ME SCREAMING - </a:t>
            </a:r>
            <a:r>
              <a:rPr b="1" lang="en" sz="1000">
                <a:solidFill>
                  <a:srgbClr val="000000"/>
                </a:solidFill>
              </a:rPr>
              <a:t>irrelevant</a:t>
            </a:r>
            <a:endParaRPr sz="1000">
              <a:solidFill>
                <a:srgbClr val="000000"/>
              </a:solidFill>
            </a:endParaRPr>
          </a:p>
        </p:txBody>
      </p:sp>
      <p:pic>
        <p:nvPicPr>
          <p:cNvPr id="185" name="Google Shape;185;p36"/>
          <p:cNvPicPr preferRelativeResize="0"/>
          <p:nvPr/>
        </p:nvPicPr>
        <p:blipFill rotWithShape="1">
          <a:blip r:embed="rId4">
            <a:alphaModFix/>
          </a:blip>
          <a:srcRect b="0" l="14705" r="15535" t="0"/>
          <a:stretch/>
        </p:blipFill>
        <p:spPr>
          <a:xfrm>
            <a:off x="311475" y="2660800"/>
            <a:ext cx="2073399" cy="20984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37"/>
          <p:cNvSpPr txBox="1"/>
          <p:nvPr>
            <p:ph type="title"/>
          </p:nvPr>
        </p:nvSpPr>
        <p:spPr>
          <a:xfrm>
            <a:off x="0" y="453050"/>
            <a:ext cx="3020700" cy="24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400"/>
              <a:t>Manual Classification of Tweets </a:t>
            </a:r>
            <a:endParaRPr b="1" sz="3400"/>
          </a:p>
          <a:p>
            <a:pPr indent="0" lvl="0" marL="0" rtl="0" algn="l">
              <a:spcBef>
                <a:spcPts val="0"/>
              </a:spcBef>
              <a:spcAft>
                <a:spcPts val="0"/>
              </a:spcAft>
              <a:buNone/>
            </a:pPr>
            <a:r>
              <a:rPr b="1" lang="en" sz="3400"/>
              <a:t>- Fake or not</a:t>
            </a:r>
            <a:endParaRPr b="1" sz="3400"/>
          </a:p>
        </p:txBody>
      </p:sp>
      <p:sp>
        <p:nvSpPr>
          <p:cNvPr id="191" name="Google Shape;191;p37"/>
          <p:cNvSpPr txBox="1"/>
          <p:nvPr>
            <p:ph idx="1" type="body"/>
          </p:nvPr>
        </p:nvSpPr>
        <p:spPr>
          <a:xfrm>
            <a:off x="3020700" y="277500"/>
            <a:ext cx="6123300" cy="4866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Initially, we manually classified 1000 Tweets into 4 buckets: “</a:t>
            </a:r>
            <a:r>
              <a:rPr lang="en" sz="1600">
                <a:solidFill>
                  <a:srgbClr val="000000"/>
                </a:solidFill>
              </a:rPr>
              <a:t>Experience</a:t>
            </a:r>
            <a:r>
              <a:rPr lang="en" sz="1600">
                <a:solidFill>
                  <a:srgbClr val="000000"/>
                </a:solidFill>
              </a:rPr>
              <a:t>”, “Informational”, “Claims”, and “</a:t>
            </a:r>
            <a:r>
              <a:rPr lang="en" sz="1600">
                <a:solidFill>
                  <a:srgbClr val="000000"/>
                </a:solidFill>
              </a:rPr>
              <a:t>Irrelevant</a:t>
            </a:r>
            <a:r>
              <a:rPr lang="en" sz="1600">
                <a:solidFill>
                  <a:srgbClr val="000000"/>
                </a:solidFill>
              </a:rPr>
              <a:t>.”</a:t>
            </a:r>
            <a:endParaRPr sz="1600">
              <a:solidFill>
                <a:srgbClr val="000000"/>
              </a:solidFill>
            </a:endParaRPr>
          </a:p>
          <a:p>
            <a:pPr indent="0" lvl="0" marL="457200" rtl="0" algn="l">
              <a:spcBef>
                <a:spcPts val="1600"/>
              </a:spcBef>
              <a:spcAft>
                <a:spcPts val="0"/>
              </a:spcAft>
              <a:buNone/>
            </a:pPr>
            <a:r>
              <a:t/>
            </a:r>
            <a:endParaRPr sz="1600">
              <a:solidFill>
                <a:srgbClr val="000000"/>
              </a:solidFill>
            </a:endParaRPr>
          </a:p>
          <a:p>
            <a:pPr indent="-330200" lvl="0" marL="457200" rtl="0" algn="l">
              <a:spcBef>
                <a:spcPts val="1600"/>
              </a:spcBef>
              <a:spcAft>
                <a:spcPts val="0"/>
              </a:spcAft>
              <a:buClr>
                <a:srgbClr val="000000"/>
              </a:buClr>
              <a:buSzPts val="1600"/>
              <a:buChar char="❏"/>
            </a:pPr>
            <a:r>
              <a:rPr lang="en" sz="1600">
                <a:solidFill>
                  <a:srgbClr val="000000"/>
                </a:solidFill>
              </a:rPr>
              <a:t>We created a model with predictions for the next 500 and used a snowballing technique to ensure those classifications were accurate. We continued that process until 2000 tweets were classified into those 4 buckets.</a:t>
            </a:r>
            <a:endParaRPr sz="1600">
              <a:solidFill>
                <a:srgbClr val="000000"/>
              </a:solidFill>
            </a:endParaRPr>
          </a:p>
          <a:p>
            <a:pPr indent="0" lvl="0" marL="457200" rtl="0" algn="l">
              <a:spcBef>
                <a:spcPts val="1600"/>
              </a:spcBef>
              <a:spcAft>
                <a:spcPts val="0"/>
              </a:spcAft>
              <a:buNone/>
            </a:pPr>
            <a:r>
              <a:t/>
            </a:r>
            <a:endParaRPr sz="1600">
              <a:solidFill>
                <a:srgbClr val="000000"/>
              </a:solidFill>
            </a:endParaRPr>
          </a:p>
          <a:p>
            <a:pPr indent="-330200" lvl="0" marL="457200" rtl="0" algn="l">
              <a:spcBef>
                <a:spcPts val="1600"/>
              </a:spcBef>
              <a:spcAft>
                <a:spcPts val="0"/>
              </a:spcAft>
              <a:buClr>
                <a:srgbClr val="000000"/>
              </a:buClr>
              <a:buSzPts val="1600"/>
              <a:buChar char="❏"/>
            </a:pPr>
            <a:r>
              <a:rPr lang="en" sz="1600">
                <a:solidFill>
                  <a:srgbClr val="000000"/>
                </a:solidFill>
              </a:rPr>
              <a:t>All the tweets that were classified as claims (452) were then classified as Fake or Not Fake using our fact repository.</a:t>
            </a:r>
            <a:endParaRPr sz="1600">
              <a:solidFill>
                <a:srgbClr val="000000"/>
              </a:solidFill>
            </a:endParaRPr>
          </a:p>
        </p:txBody>
      </p:sp>
      <p:pic>
        <p:nvPicPr>
          <p:cNvPr id="192" name="Google Shape;192;p37"/>
          <p:cNvPicPr preferRelativeResize="0"/>
          <p:nvPr/>
        </p:nvPicPr>
        <p:blipFill rotWithShape="1">
          <a:blip r:embed="rId4">
            <a:alphaModFix/>
          </a:blip>
          <a:srcRect b="0" l="16726" r="14780" t="0"/>
          <a:stretch/>
        </p:blipFill>
        <p:spPr>
          <a:xfrm>
            <a:off x="299400" y="2705225"/>
            <a:ext cx="2129975" cy="2195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38"/>
          <p:cNvSpPr txBox="1"/>
          <p:nvPr>
            <p:ph type="title"/>
          </p:nvPr>
        </p:nvSpPr>
        <p:spPr>
          <a:xfrm>
            <a:off x="0" y="1189525"/>
            <a:ext cx="2946600" cy="14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t>Data Cleaning</a:t>
            </a:r>
            <a:endParaRPr b="1" sz="3600"/>
          </a:p>
        </p:txBody>
      </p:sp>
      <p:sp>
        <p:nvSpPr>
          <p:cNvPr id="198" name="Google Shape;198;p38"/>
          <p:cNvSpPr txBox="1"/>
          <p:nvPr>
            <p:ph idx="1" type="body"/>
          </p:nvPr>
        </p:nvSpPr>
        <p:spPr>
          <a:xfrm>
            <a:off x="2946600" y="773425"/>
            <a:ext cx="6123300" cy="44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a:solidFill>
                <a:srgbClr val="000000"/>
              </a:solidFill>
            </a:endParaRPr>
          </a:p>
          <a:p>
            <a:pPr indent="-317500" lvl="0" marL="457200" rtl="0" algn="l">
              <a:spcBef>
                <a:spcPts val="1600"/>
              </a:spcBef>
              <a:spcAft>
                <a:spcPts val="0"/>
              </a:spcAft>
              <a:buClr>
                <a:srgbClr val="000000"/>
              </a:buClr>
              <a:buSzPts val="1400"/>
              <a:buChar char="❏"/>
            </a:pPr>
            <a:r>
              <a:rPr lang="en" sz="1400">
                <a:solidFill>
                  <a:srgbClr val="000000"/>
                </a:solidFill>
              </a:rPr>
              <a:t>Changed to lowercase</a:t>
            </a:r>
            <a:endParaRPr sz="1400">
              <a:solidFill>
                <a:srgbClr val="000000"/>
              </a:solidFill>
            </a:endParaRPr>
          </a:p>
          <a:p>
            <a:pPr indent="-292100" lvl="0" marL="457200" rtl="0" algn="l">
              <a:spcBef>
                <a:spcPts val="0"/>
              </a:spcBef>
              <a:spcAft>
                <a:spcPts val="0"/>
              </a:spcAft>
              <a:buClr>
                <a:srgbClr val="000000"/>
              </a:buClr>
              <a:buSzPts val="1000"/>
              <a:buFont typeface="Roboto"/>
              <a:buChar char="-"/>
            </a:pPr>
            <a:r>
              <a:rPr i="1" lang="en" sz="1000">
                <a:solidFill>
                  <a:srgbClr val="000000"/>
                </a:solidFill>
                <a:highlight>
                  <a:srgbClr val="FFFFFF"/>
                </a:highlight>
                <a:latin typeface="Roboto"/>
                <a:ea typeface="Roboto"/>
                <a:cs typeface="Roboto"/>
                <a:sym typeface="Roboto"/>
              </a:rPr>
              <a:t>@johnhard3 @virginiaincal @truthglow @grainofsands glyphosate found in childhood vaccines .... the detection of glyphosate in vaccines ... would indicate the presence of other co-formulants which are also toxic .... moms across america sent a letter ... requesting that .... </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Removed usernames</a:t>
            </a:r>
            <a:endParaRPr sz="1400">
              <a:solidFill>
                <a:srgbClr val="000000"/>
              </a:solidFill>
            </a:endParaRPr>
          </a:p>
          <a:p>
            <a:pPr indent="-292100" lvl="0" marL="457200" rtl="0" algn="l">
              <a:spcBef>
                <a:spcPts val="0"/>
              </a:spcBef>
              <a:spcAft>
                <a:spcPts val="0"/>
              </a:spcAft>
              <a:buClr>
                <a:srgbClr val="000000"/>
              </a:buClr>
              <a:buSzPts val="1000"/>
              <a:buFont typeface="Roboto"/>
              <a:buChar char="-"/>
            </a:pPr>
            <a:r>
              <a:rPr i="1" lang="en" sz="1000">
                <a:solidFill>
                  <a:srgbClr val="000000"/>
                </a:solidFill>
                <a:highlight>
                  <a:schemeClr val="lt1"/>
                </a:highlight>
                <a:latin typeface="Roboto"/>
                <a:ea typeface="Roboto"/>
                <a:cs typeface="Roboto"/>
                <a:sym typeface="Roboto"/>
              </a:rPr>
              <a:t>glyphosate found in childhood vaccines .... the detection of glyphosate in vaccines ... would indicate the presence of other co-formulants which are also toxic .... moms across america sent a letter ... requesting that .... </a:t>
            </a:r>
            <a:endParaRPr i="1" sz="600">
              <a:solidFill>
                <a:srgbClr val="000000"/>
              </a:solidFill>
              <a:highlight>
                <a:schemeClr val="lt1"/>
              </a:highlight>
              <a:latin typeface="Roboto"/>
              <a:ea typeface="Roboto"/>
              <a:cs typeface="Roboto"/>
              <a:sym typeface="Roboto"/>
            </a:endParaRPr>
          </a:p>
          <a:p>
            <a:pPr indent="-317500" lvl="0" marL="457200" rtl="0" algn="l">
              <a:spcBef>
                <a:spcPts val="0"/>
              </a:spcBef>
              <a:spcAft>
                <a:spcPts val="0"/>
              </a:spcAft>
              <a:buClr>
                <a:srgbClr val="000000"/>
              </a:buClr>
              <a:buSzPts val="1400"/>
              <a:buChar char="❏"/>
            </a:pPr>
            <a:r>
              <a:rPr lang="en" sz="1400">
                <a:solidFill>
                  <a:srgbClr val="000000"/>
                </a:solidFill>
              </a:rPr>
              <a:t>Removed all special characters and numbers</a:t>
            </a:r>
            <a:endParaRPr sz="1400">
              <a:solidFill>
                <a:srgbClr val="000000"/>
              </a:solidFill>
            </a:endParaRPr>
          </a:p>
          <a:p>
            <a:pPr indent="-292100" lvl="0" marL="457200" rtl="0" algn="l">
              <a:spcBef>
                <a:spcPts val="0"/>
              </a:spcBef>
              <a:spcAft>
                <a:spcPts val="0"/>
              </a:spcAft>
              <a:buClr>
                <a:srgbClr val="000000"/>
              </a:buClr>
              <a:buSzPts val="1000"/>
              <a:buFont typeface="Roboto"/>
              <a:buChar char="-"/>
            </a:pPr>
            <a:r>
              <a:rPr i="1" lang="en" sz="1000">
                <a:solidFill>
                  <a:srgbClr val="000000"/>
                </a:solidFill>
                <a:highlight>
                  <a:srgbClr val="FFFFFF"/>
                </a:highlight>
                <a:latin typeface="Roboto"/>
                <a:ea typeface="Roboto"/>
                <a:cs typeface="Roboto"/>
                <a:sym typeface="Roboto"/>
              </a:rPr>
              <a:t>glyphosate found in childhood vaccines  the detection of glyphosate in vaccines  would indicate the presence of other coformulants which are also toxic  moms across america sent a letter  requesting that</a:t>
            </a:r>
            <a:endParaRPr i="1" sz="1000">
              <a:solidFill>
                <a:srgbClr val="000000"/>
              </a:solidFill>
              <a:highlight>
                <a:srgbClr val="FFFFFF"/>
              </a:highlight>
              <a:latin typeface="Roboto"/>
              <a:ea typeface="Roboto"/>
              <a:cs typeface="Roboto"/>
              <a:sym typeface="Roboto"/>
            </a:endParaRPr>
          </a:p>
          <a:p>
            <a:pPr indent="-317500" lvl="0" marL="457200" rtl="0" algn="l">
              <a:spcBef>
                <a:spcPts val="0"/>
              </a:spcBef>
              <a:spcAft>
                <a:spcPts val="0"/>
              </a:spcAft>
              <a:buClr>
                <a:srgbClr val="000000"/>
              </a:buClr>
              <a:buSzPts val="1400"/>
              <a:buChar char="❏"/>
            </a:pPr>
            <a:r>
              <a:rPr lang="en" sz="1400">
                <a:solidFill>
                  <a:srgbClr val="000000"/>
                </a:solidFill>
              </a:rPr>
              <a:t>Removed all stopwords </a:t>
            </a:r>
            <a:endParaRPr sz="1400">
              <a:solidFill>
                <a:srgbClr val="000000"/>
              </a:solidFill>
            </a:endParaRPr>
          </a:p>
          <a:p>
            <a:pPr indent="-292100" lvl="0" marL="457200" rtl="0" algn="l">
              <a:spcBef>
                <a:spcPts val="0"/>
              </a:spcBef>
              <a:spcAft>
                <a:spcPts val="0"/>
              </a:spcAft>
              <a:buClr>
                <a:srgbClr val="000000"/>
              </a:buClr>
              <a:buSzPts val="1000"/>
              <a:buFont typeface="Roboto"/>
              <a:buChar char="-"/>
            </a:pPr>
            <a:r>
              <a:rPr i="1" lang="en" sz="1000">
                <a:solidFill>
                  <a:srgbClr val="000000"/>
                </a:solidFill>
                <a:highlight>
                  <a:srgbClr val="FFFFFF"/>
                </a:highlight>
                <a:latin typeface="Roboto"/>
                <a:ea typeface="Roboto"/>
                <a:cs typeface="Roboto"/>
                <a:sym typeface="Roboto"/>
              </a:rPr>
              <a:t>glyphosate found  childhood vaccines   detection  glyphosate  vaccines   indicate  presence   coformulants   also toxic  moms across america sent  letter  requesting </a:t>
            </a:r>
            <a:endParaRPr i="1" sz="1000">
              <a:solidFill>
                <a:srgbClr val="000000"/>
              </a:solidFill>
              <a:highlight>
                <a:srgbClr val="FFFFFF"/>
              </a:highlight>
              <a:latin typeface="Roboto"/>
              <a:ea typeface="Roboto"/>
              <a:cs typeface="Roboto"/>
              <a:sym typeface="Roboto"/>
            </a:endParaRPr>
          </a:p>
        </p:txBody>
      </p:sp>
      <p:sp>
        <p:nvSpPr>
          <p:cNvPr id="199" name="Google Shape;199;p38"/>
          <p:cNvSpPr txBox="1"/>
          <p:nvPr/>
        </p:nvSpPr>
        <p:spPr>
          <a:xfrm>
            <a:off x="2806625" y="174075"/>
            <a:ext cx="5969700" cy="696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1" i="1" lang="en" sz="1000">
                <a:highlight>
                  <a:srgbClr val="FFFFFF"/>
                </a:highlight>
                <a:latin typeface="Roboto"/>
                <a:ea typeface="Roboto"/>
                <a:cs typeface="Roboto"/>
                <a:sym typeface="Roboto"/>
              </a:rPr>
              <a:t>Original Tweet-</a:t>
            </a:r>
            <a:r>
              <a:rPr i="1" lang="en" sz="1000">
                <a:highlight>
                  <a:srgbClr val="FFFFFF"/>
                </a:highlight>
                <a:latin typeface="Roboto"/>
                <a:ea typeface="Roboto"/>
                <a:cs typeface="Roboto"/>
                <a:sym typeface="Roboto"/>
              </a:rPr>
              <a:t> </a:t>
            </a:r>
            <a:r>
              <a:rPr i="1" lang="en" sz="1000">
                <a:highlight>
                  <a:srgbClr val="FFFFFF"/>
                </a:highlight>
                <a:latin typeface="Roboto"/>
                <a:ea typeface="Roboto"/>
                <a:cs typeface="Roboto"/>
                <a:sym typeface="Roboto"/>
              </a:rPr>
              <a:t>@JohnHard3 @VirginiaInCal @truthglow @GrainOfSands Glyphosate Found in Childhood Vaccines .... The detection of glyphosate in vaccines ... would indicate the presence of oth</a:t>
            </a:r>
            <a:r>
              <a:rPr i="1" lang="en" sz="1000">
                <a:highlight>
                  <a:srgbClr val="FFFFFF"/>
                </a:highlight>
                <a:latin typeface="Roboto"/>
                <a:ea typeface="Roboto"/>
                <a:cs typeface="Roboto"/>
                <a:sym typeface="Roboto"/>
              </a:rPr>
              <a:t>er co-formulants which are also toxic .... Moms Across America sent a letter ... requesting that ....</a:t>
            </a:r>
            <a:endParaRPr i="1" sz="1000">
              <a:highlight>
                <a:srgbClr val="FFFFFF"/>
              </a:highlight>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39"/>
          <p:cNvSpPr txBox="1"/>
          <p:nvPr>
            <p:ph type="title"/>
          </p:nvPr>
        </p:nvSpPr>
        <p:spPr>
          <a:xfrm>
            <a:off x="751175" y="657975"/>
            <a:ext cx="2683800" cy="2038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800">
                <a:solidFill>
                  <a:srgbClr val="1C4587"/>
                </a:solidFill>
              </a:rPr>
              <a:t>Building Model</a:t>
            </a:r>
            <a:endParaRPr b="1" sz="3800">
              <a:solidFill>
                <a:srgbClr val="1C4587"/>
              </a:solidFill>
            </a:endParaRPr>
          </a:p>
          <a:p>
            <a:pPr indent="-381000" lvl="0" marL="457200" rtl="0" algn="l">
              <a:spcBef>
                <a:spcPts val="0"/>
              </a:spcBef>
              <a:spcAft>
                <a:spcPts val="0"/>
              </a:spcAft>
              <a:buClr>
                <a:srgbClr val="1C4587"/>
              </a:buClr>
              <a:buSzPts val="2400"/>
              <a:buChar char="-"/>
            </a:pPr>
            <a:r>
              <a:rPr b="1" lang="en" sz="2400">
                <a:solidFill>
                  <a:srgbClr val="1C4587"/>
                </a:solidFill>
              </a:rPr>
              <a:t>Buckets</a:t>
            </a:r>
            <a:endParaRPr b="1" sz="2400">
              <a:solidFill>
                <a:srgbClr val="1C4587"/>
              </a:solidFill>
            </a:endParaRPr>
          </a:p>
        </p:txBody>
      </p:sp>
      <p:sp>
        <p:nvSpPr>
          <p:cNvPr id="205" name="Google Shape;205;p39"/>
          <p:cNvSpPr txBox="1"/>
          <p:nvPr>
            <p:ph type="title"/>
          </p:nvPr>
        </p:nvSpPr>
        <p:spPr>
          <a:xfrm>
            <a:off x="582100" y="4028425"/>
            <a:ext cx="35358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1C4587"/>
                </a:solidFill>
              </a:rPr>
              <a:t>(Natural Language: Google cloud)</a:t>
            </a:r>
            <a:endParaRPr sz="1800">
              <a:solidFill>
                <a:srgbClr val="1C4587"/>
              </a:solidFill>
            </a:endParaRPr>
          </a:p>
        </p:txBody>
      </p:sp>
      <p:sp>
        <p:nvSpPr>
          <p:cNvPr id="206" name="Google Shape;206;p39"/>
          <p:cNvSpPr txBox="1"/>
          <p:nvPr>
            <p:ph idx="1" type="body"/>
          </p:nvPr>
        </p:nvSpPr>
        <p:spPr>
          <a:xfrm>
            <a:off x="4118050" y="657975"/>
            <a:ext cx="5025900" cy="3070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Built a model on Google cloud AI platform - AutoML Natural Language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Training data set consists of 1000 manually classified tweets into 4 buckets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Used the created model API to classify our remaining tweets into buckets</a:t>
            </a:r>
            <a:endParaRPr>
              <a:solidFill>
                <a:srgbClr val="000000"/>
              </a:solidFill>
            </a:endParaRPr>
          </a:p>
          <a:p>
            <a:pPr indent="0" lvl="0" marL="0" rtl="0" algn="l">
              <a:spcBef>
                <a:spcPts val="1600"/>
              </a:spcBef>
              <a:spcAft>
                <a:spcPts val="0"/>
              </a:spcAft>
              <a:buNone/>
            </a:pPr>
            <a:r>
              <a:t/>
            </a:r>
            <a:endParaRPr/>
          </a:p>
          <a:p>
            <a:pPr indent="0" lvl="0" marL="457200" rtl="0" algn="l">
              <a:spcBef>
                <a:spcPts val="1600"/>
              </a:spcBef>
              <a:spcAft>
                <a:spcPts val="1600"/>
              </a:spcAft>
              <a:buNone/>
            </a:pPr>
            <a:r>
              <a:rPr lang="en">
                <a:solidFill>
                  <a:srgbClr val="000000"/>
                </a:solidFill>
              </a:rPr>
              <a:t>Model score:</a:t>
            </a:r>
            <a:endParaRPr>
              <a:solidFill>
                <a:srgbClr val="000000"/>
              </a:solidFill>
            </a:endParaRPr>
          </a:p>
        </p:txBody>
      </p:sp>
      <p:pic>
        <p:nvPicPr>
          <p:cNvPr id="207" name="Google Shape;207;p39"/>
          <p:cNvPicPr preferRelativeResize="0"/>
          <p:nvPr/>
        </p:nvPicPr>
        <p:blipFill rotWithShape="1">
          <a:blip r:embed="rId4">
            <a:alphaModFix/>
          </a:blip>
          <a:srcRect b="16897" l="0" r="0" t="15241"/>
          <a:stretch/>
        </p:blipFill>
        <p:spPr>
          <a:xfrm>
            <a:off x="4262475" y="3728575"/>
            <a:ext cx="4660425" cy="886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40"/>
          <p:cNvSpPr txBox="1"/>
          <p:nvPr>
            <p:ph type="title"/>
          </p:nvPr>
        </p:nvSpPr>
        <p:spPr>
          <a:xfrm>
            <a:off x="751175" y="657975"/>
            <a:ext cx="3057600" cy="1696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800">
                <a:solidFill>
                  <a:srgbClr val="1C4587"/>
                </a:solidFill>
              </a:rPr>
              <a:t>Building Model</a:t>
            </a:r>
            <a:endParaRPr b="1" sz="3800">
              <a:solidFill>
                <a:srgbClr val="1C4587"/>
              </a:solidFill>
            </a:endParaRPr>
          </a:p>
          <a:p>
            <a:pPr indent="-381000" lvl="0" marL="457200" rtl="0" algn="l">
              <a:spcBef>
                <a:spcPts val="0"/>
              </a:spcBef>
              <a:spcAft>
                <a:spcPts val="0"/>
              </a:spcAft>
              <a:buClr>
                <a:srgbClr val="1C4587"/>
              </a:buClr>
              <a:buSzPts val="2400"/>
              <a:buChar char="-"/>
            </a:pPr>
            <a:r>
              <a:rPr b="1" lang="en" sz="2400">
                <a:solidFill>
                  <a:srgbClr val="1C4587"/>
                </a:solidFill>
              </a:rPr>
              <a:t>Fake/Not Fake</a:t>
            </a:r>
            <a:endParaRPr b="1" sz="2400">
              <a:solidFill>
                <a:srgbClr val="1C4587"/>
              </a:solidFill>
            </a:endParaRPr>
          </a:p>
        </p:txBody>
      </p:sp>
      <p:sp>
        <p:nvSpPr>
          <p:cNvPr id="213" name="Google Shape;213;p40"/>
          <p:cNvSpPr txBox="1"/>
          <p:nvPr>
            <p:ph type="title"/>
          </p:nvPr>
        </p:nvSpPr>
        <p:spPr>
          <a:xfrm>
            <a:off x="751175" y="4070000"/>
            <a:ext cx="33669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1C4587"/>
                </a:solidFill>
              </a:rPr>
              <a:t>(Naive Bayes Python)</a:t>
            </a:r>
            <a:endParaRPr sz="1800">
              <a:solidFill>
                <a:srgbClr val="1C4587"/>
              </a:solidFill>
            </a:endParaRPr>
          </a:p>
        </p:txBody>
      </p:sp>
      <p:sp>
        <p:nvSpPr>
          <p:cNvPr id="214" name="Google Shape;214;p40"/>
          <p:cNvSpPr txBox="1"/>
          <p:nvPr>
            <p:ph idx="1" type="body"/>
          </p:nvPr>
        </p:nvSpPr>
        <p:spPr>
          <a:xfrm>
            <a:off x="4118075" y="351000"/>
            <a:ext cx="5025900" cy="4441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All tweets labeled “Claims” were used to train the model to predict all unlabeled “Claims” in the Dataset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Model used Count Vectorized words as the features and labeled 1 for Fake and 0 for Not Fake.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Labeled Data was split 80/20 for cross validation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Naive Bayes Model was used on the vectorized words</a:t>
            </a:r>
            <a:endParaRPr>
              <a:solidFill>
                <a:srgbClr val="000000"/>
              </a:solidFill>
            </a:endParaRPr>
          </a:p>
          <a:p>
            <a:pPr indent="457200" lvl="0" marL="0" rtl="0" algn="l">
              <a:lnSpc>
                <a:spcPct val="100000"/>
              </a:lnSpc>
              <a:spcBef>
                <a:spcPts val="1600"/>
              </a:spcBef>
              <a:spcAft>
                <a:spcPts val="0"/>
              </a:spcAft>
              <a:buNone/>
            </a:pPr>
            <a:r>
              <a:rPr lang="en">
                <a:solidFill>
                  <a:srgbClr val="000000"/>
                </a:solidFill>
              </a:rPr>
              <a:t>Accuracy: 77%		Precision: 81%		Recall: 88%			F1 Score: 85%</a:t>
            </a:r>
            <a:endParaRPr>
              <a:solidFill>
                <a:srgbClr val="000000"/>
              </a:solidFill>
            </a:endParaRPr>
          </a:p>
          <a:p>
            <a:pPr indent="457200" lvl="0" marL="1371600" rtl="0" algn="l">
              <a:spcBef>
                <a:spcPts val="0"/>
              </a:spcBef>
              <a:spcAft>
                <a:spcPts val="0"/>
              </a:spcAft>
              <a:buNone/>
            </a:pPr>
            <a:r>
              <a:rPr lang="en" sz="1000">
                <a:solidFill>
                  <a:srgbClr val="000000"/>
                </a:solidFill>
              </a:rPr>
              <a:t>(True = Positive Class)</a:t>
            </a:r>
            <a:endParaRPr sz="1000">
              <a:solidFill>
                <a:srgbClr val="000000"/>
              </a:solidFill>
            </a:endParaRPr>
          </a:p>
          <a:p>
            <a:pPr indent="0" lvl="0" marL="457200" rtl="0" algn="l">
              <a:spcBef>
                <a:spcPts val="1600"/>
              </a:spcBef>
              <a:spcAft>
                <a:spcPts val="1600"/>
              </a:spcAft>
              <a:buNone/>
            </a:pPr>
            <a:r>
              <a:rPr lang="en">
                <a:solidFill>
                  <a:srgbClr val="000000"/>
                </a:solidFill>
              </a:rPr>
              <a:t>  </a:t>
            </a:r>
            <a:endParaRPr>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41"/>
          <p:cNvSpPr txBox="1"/>
          <p:nvPr>
            <p:ph type="title"/>
          </p:nvPr>
        </p:nvSpPr>
        <p:spPr>
          <a:xfrm>
            <a:off x="2" y="347375"/>
            <a:ext cx="9144000" cy="60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t>Training Data </a:t>
            </a:r>
            <a:r>
              <a:rPr b="1" lang="en" sz="3600"/>
              <a:t>Word </a:t>
            </a:r>
            <a:r>
              <a:rPr b="1" lang="en" sz="3600"/>
              <a:t>Analysis</a:t>
            </a:r>
            <a:endParaRPr b="1" sz="3600"/>
          </a:p>
        </p:txBody>
      </p:sp>
      <p:pic>
        <p:nvPicPr>
          <p:cNvPr id="220" name="Google Shape;220;p41"/>
          <p:cNvPicPr preferRelativeResize="0"/>
          <p:nvPr/>
        </p:nvPicPr>
        <p:blipFill>
          <a:blip r:embed="rId4">
            <a:alphaModFix/>
          </a:blip>
          <a:stretch>
            <a:fillRect/>
          </a:stretch>
        </p:blipFill>
        <p:spPr>
          <a:xfrm>
            <a:off x="71438" y="1212975"/>
            <a:ext cx="4422363" cy="4028175"/>
          </a:xfrm>
          <a:prstGeom prst="rect">
            <a:avLst/>
          </a:prstGeom>
          <a:noFill/>
          <a:ln>
            <a:noFill/>
          </a:ln>
        </p:spPr>
      </p:pic>
      <p:pic>
        <p:nvPicPr>
          <p:cNvPr id="221" name="Google Shape;221;p41"/>
          <p:cNvPicPr preferRelativeResize="0"/>
          <p:nvPr/>
        </p:nvPicPr>
        <p:blipFill>
          <a:blip r:embed="rId5">
            <a:alphaModFix/>
          </a:blip>
          <a:stretch>
            <a:fillRect/>
          </a:stretch>
        </p:blipFill>
        <p:spPr>
          <a:xfrm>
            <a:off x="4650200" y="1212975"/>
            <a:ext cx="4422363" cy="4028175"/>
          </a:xfrm>
          <a:prstGeom prst="rect">
            <a:avLst/>
          </a:prstGeom>
          <a:noFill/>
          <a:ln>
            <a:noFill/>
          </a:ln>
        </p:spPr>
      </p:pic>
      <p:sp>
        <p:nvSpPr>
          <p:cNvPr id="222" name="Google Shape;222;p41"/>
          <p:cNvSpPr/>
          <p:nvPr/>
        </p:nvSpPr>
        <p:spPr>
          <a:xfrm>
            <a:off x="1481272" y="4238264"/>
            <a:ext cx="459300" cy="9669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1"/>
          <p:cNvSpPr/>
          <p:nvPr/>
        </p:nvSpPr>
        <p:spPr>
          <a:xfrm>
            <a:off x="3151224" y="4238264"/>
            <a:ext cx="459300" cy="9669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1"/>
          <p:cNvSpPr/>
          <p:nvPr/>
        </p:nvSpPr>
        <p:spPr>
          <a:xfrm>
            <a:off x="3977798" y="4238264"/>
            <a:ext cx="459300" cy="9669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1"/>
          <p:cNvSpPr/>
          <p:nvPr/>
        </p:nvSpPr>
        <p:spPr>
          <a:xfrm>
            <a:off x="6046837" y="4174615"/>
            <a:ext cx="459300" cy="966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1"/>
          <p:cNvSpPr/>
          <p:nvPr/>
        </p:nvSpPr>
        <p:spPr>
          <a:xfrm>
            <a:off x="6888471" y="4238264"/>
            <a:ext cx="459300" cy="966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1"/>
          <p:cNvSpPr/>
          <p:nvPr/>
        </p:nvSpPr>
        <p:spPr>
          <a:xfrm>
            <a:off x="7315958" y="4238264"/>
            <a:ext cx="459300" cy="966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1"/>
          <p:cNvSpPr/>
          <p:nvPr/>
        </p:nvSpPr>
        <p:spPr>
          <a:xfrm>
            <a:off x="2729535" y="4238264"/>
            <a:ext cx="459300" cy="9669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1"/>
          <p:cNvSpPr/>
          <p:nvPr/>
        </p:nvSpPr>
        <p:spPr>
          <a:xfrm>
            <a:off x="8150075" y="4238264"/>
            <a:ext cx="459300" cy="966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42"/>
          <p:cNvSpPr txBox="1"/>
          <p:nvPr>
            <p:ph type="title"/>
          </p:nvPr>
        </p:nvSpPr>
        <p:spPr>
          <a:xfrm>
            <a:off x="2991225" y="404925"/>
            <a:ext cx="333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t>Word Clouds</a:t>
            </a:r>
            <a:endParaRPr b="1" sz="3600"/>
          </a:p>
        </p:txBody>
      </p:sp>
      <p:cxnSp>
        <p:nvCxnSpPr>
          <p:cNvPr id="235" name="Google Shape;235;p42"/>
          <p:cNvCxnSpPr/>
          <p:nvPr/>
        </p:nvCxnSpPr>
        <p:spPr>
          <a:xfrm>
            <a:off x="4654726" y="1408775"/>
            <a:ext cx="7200" cy="3639600"/>
          </a:xfrm>
          <a:prstGeom prst="straightConnector1">
            <a:avLst/>
          </a:prstGeom>
          <a:noFill/>
          <a:ln cap="flat" cmpd="sng" w="9525">
            <a:solidFill>
              <a:srgbClr val="000000"/>
            </a:solidFill>
            <a:prstDash val="solid"/>
            <a:round/>
            <a:headEnd len="med" w="med" type="none"/>
            <a:tailEnd len="med" w="med" type="none"/>
          </a:ln>
        </p:spPr>
      </p:cxnSp>
      <p:sp>
        <p:nvSpPr>
          <p:cNvPr id="236" name="Google Shape;236;p42"/>
          <p:cNvSpPr txBox="1"/>
          <p:nvPr/>
        </p:nvSpPr>
        <p:spPr>
          <a:xfrm>
            <a:off x="22000" y="1039075"/>
            <a:ext cx="4563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u="sng">
                <a:latin typeface="Proxima Nova"/>
                <a:ea typeface="Proxima Nova"/>
                <a:cs typeface="Proxima Nova"/>
                <a:sym typeface="Proxima Nova"/>
              </a:rPr>
              <a:t>True Claims in the Training Data (1000 Tweets)</a:t>
            </a:r>
            <a:endParaRPr b="1" u="sng">
              <a:latin typeface="Proxima Nova"/>
              <a:ea typeface="Proxima Nova"/>
              <a:cs typeface="Proxima Nova"/>
              <a:sym typeface="Proxima Nova"/>
            </a:endParaRPr>
          </a:p>
        </p:txBody>
      </p:sp>
      <p:sp>
        <p:nvSpPr>
          <p:cNvPr id="237" name="Google Shape;237;p42"/>
          <p:cNvSpPr txBox="1"/>
          <p:nvPr/>
        </p:nvSpPr>
        <p:spPr>
          <a:xfrm>
            <a:off x="4585000" y="1035400"/>
            <a:ext cx="4563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u="sng">
                <a:latin typeface="Proxima Nova"/>
                <a:ea typeface="Proxima Nova"/>
                <a:cs typeface="Proxima Nova"/>
                <a:sym typeface="Proxima Nova"/>
              </a:rPr>
              <a:t>False Claims in the Training Data (1000 Tweets) </a:t>
            </a:r>
            <a:endParaRPr b="1" u="sng">
              <a:latin typeface="Proxima Nova"/>
              <a:ea typeface="Proxima Nova"/>
              <a:cs typeface="Proxima Nova"/>
              <a:sym typeface="Proxima Nova"/>
            </a:endParaRPr>
          </a:p>
        </p:txBody>
      </p:sp>
      <p:pic>
        <p:nvPicPr>
          <p:cNvPr id="238" name="Google Shape;238;p42"/>
          <p:cNvPicPr preferRelativeResize="0"/>
          <p:nvPr/>
        </p:nvPicPr>
        <p:blipFill rotWithShape="1">
          <a:blip r:embed="rId4">
            <a:alphaModFix/>
          </a:blip>
          <a:srcRect b="0" l="17376" r="17591" t="0"/>
          <a:stretch/>
        </p:blipFill>
        <p:spPr>
          <a:xfrm>
            <a:off x="602274" y="1381725"/>
            <a:ext cx="3402441" cy="3693700"/>
          </a:xfrm>
          <a:prstGeom prst="rect">
            <a:avLst/>
          </a:prstGeom>
          <a:noFill/>
          <a:ln>
            <a:noFill/>
          </a:ln>
        </p:spPr>
      </p:pic>
      <p:pic>
        <p:nvPicPr>
          <p:cNvPr id="239" name="Google Shape;239;p42"/>
          <p:cNvPicPr preferRelativeResize="0"/>
          <p:nvPr/>
        </p:nvPicPr>
        <p:blipFill rotWithShape="1">
          <a:blip r:embed="rId5">
            <a:alphaModFix/>
          </a:blip>
          <a:srcRect b="0" l="18545" r="16128" t="0"/>
          <a:stretch/>
        </p:blipFill>
        <p:spPr>
          <a:xfrm>
            <a:off x="5199400" y="1426853"/>
            <a:ext cx="3334200" cy="3603434"/>
          </a:xfrm>
          <a:prstGeom prst="rect">
            <a:avLst/>
          </a:prstGeom>
          <a:noFill/>
          <a:ln>
            <a:noFill/>
          </a:ln>
        </p:spPr>
      </p:pic>
      <p:sp>
        <p:nvSpPr>
          <p:cNvPr id="240" name="Google Shape;240;p42"/>
          <p:cNvSpPr/>
          <p:nvPr/>
        </p:nvSpPr>
        <p:spPr>
          <a:xfrm>
            <a:off x="5377825" y="2462100"/>
            <a:ext cx="239100" cy="6150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2"/>
          <p:cNvSpPr/>
          <p:nvPr/>
        </p:nvSpPr>
        <p:spPr>
          <a:xfrm>
            <a:off x="7279084" y="1906875"/>
            <a:ext cx="371700" cy="3777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2"/>
          <p:cNvSpPr/>
          <p:nvPr/>
        </p:nvSpPr>
        <p:spPr>
          <a:xfrm>
            <a:off x="6949525" y="3815150"/>
            <a:ext cx="371700" cy="315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2"/>
          <p:cNvSpPr/>
          <p:nvPr/>
        </p:nvSpPr>
        <p:spPr>
          <a:xfrm>
            <a:off x="1095950" y="3815150"/>
            <a:ext cx="737400" cy="315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2"/>
          <p:cNvSpPr/>
          <p:nvPr/>
        </p:nvSpPr>
        <p:spPr>
          <a:xfrm>
            <a:off x="1367950" y="2432700"/>
            <a:ext cx="371700" cy="8340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2"/>
          <p:cNvSpPr/>
          <p:nvPr/>
        </p:nvSpPr>
        <p:spPr>
          <a:xfrm>
            <a:off x="3539500" y="2349600"/>
            <a:ext cx="264600" cy="6150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43"/>
          <p:cNvSpPr txBox="1"/>
          <p:nvPr/>
        </p:nvSpPr>
        <p:spPr>
          <a:xfrm>
            <a:off x="8854625" y="4508700"/>
            <a:ext cx="73440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51" name="Google Shape;251;p43"/>
          <p:cNvSpPr txBox="1"/>
          <p:nvPr/>
        </p:nvSpPr>
        <p:spPr>
          <a:xfrm>
            <a:off x="1965125" y="319450"/>
            <a:ext cx="4839600" cy="10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dk1"/>
                </a:solidFill>
                <a:latin typeface="Proxima Nova"/>
                <a:ea typeface="Proxima Nova"/>
                <a:cs typeface="Proxima Nova"/>
                <a:sym typeface="Proxima Nova"/>
              </a:rPr>
              <a:t>Analysis - Distribution </a:t>
            </a:r>
            <a:endParaRPr/>
          </a:p>
        </p:txBody>
      </p:sp>
      <p:pic>
        <p:nvPicPr>
          <p:cNvPr id="252" name="Google Shape;252;p43"/>
          <p:cNvPicPr preferRelativeResize="0"/>
          <p:nvPr/>
        </p:nvPicPr>
        <p:blipFill rotWithShape="1">
          <a:blip r:embed="rId4">
            <a:alphaModFix/>
          </a:blip>
          <a:srcRect b="9280" l="0" r="0" t="0"/>
          <a:stretch/>
        </p:blipFill>
        <p:spPr>
          <a:xfrm>
            <a:off x="5213000" y="1666337"/>
            <a:ext cx="3579824" cy="2820851"/>
          </a:xfrm>
          <a:prstGeom prst="rect">
            <a:avLst/>
          </a:prstGeom>
          <a:noFill/>
          <a:ln cap="flat" cmpd="sng" w="19050">
            <a:solidFill>
              <a:srgbClr val="000000"/>
            </a:solidFill>
            <a:prstDash val="solid"/>
            <a:round/>
            <a:headEnd len="sm" w="sm" type="none"/>
            <a:tailEnd len="sm" w="sm" type="none"/>
          </a:ln>
        </p:spPr>
      </p:pic>
      <p:sp>
        <p:nvSpPr>
          <p:cNvPr id="253" name="Google Shape;253;p43"/>
          <p:cNvSpPr txBox="1"/>
          <p:nvPr/>
        </p:nvSpPr>
        <p:spPr>
          <a:xfrm>
            <a:off x="1467338" y="4571100"/>
            <a:ext cx="21648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Distribution of Buckets</a:t>
            </a:r>
            <a:endParaRPr>
              <a:latin typeface="Proxima Nova"/>
              <a:ea typeface="Proxima Nova"/>
              <a:cs typeface="Proxima Nova"/>
              <a:sym typeface="Proxima Nova"/>
            </a:endParaRPr>
          </a:p>
        </p:txBody>
      </p:sp>
      <p:sp>
        <p:nvSpPr>
          <p:cNvPr id="254" name="Google Shape;254;p43"/>
          <p:cNvSpPr txBox="1"/>
          <p:nvPr/>
        </p:nvSpPr>
        <p:spPr>
          <a:xfrm>
            <a:off x="5925200" y="4571100"/>
            <a:ext cx="25410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Distribution of Fake in Claims</a:t>
            </a:r>
            <a:endParaRPr>
              <a:latin typeface="Proxima Nova"/>
              <a:ea typeface="Proxima Nova"/>
              <a:cs typeface="Proxima Nova"/>
              <a:sym typeface="Proxima Nova"/>
            </a:endParaRPr>
          </a:p>
        </p:txBody>
      </p:sp>
      <p:pic>
        <p:nvPicPr>
          <p:cNvPr id="255" name="Google Shape;255;p43"/>
          <p:cNvPicPr preferRelativeResize="0"/>
          <p:nvPr/>
        </p:nvPicPr>
        <p:blipFill>
          <a:blip r:embed="rId5">
            <a:alphaModFix/>
          </a:blip>
          <a:stretch>
            <a:fillRect/>
          </a:stretch>
        </p:blipFill>
        <p:spPr>
          <a:xfrm>
            <a:off x="127250" y="1687850"/>
            <a:ext cx="4947051" cy="2767549"/>
          </a:xfrm>
          <a:prstGeom prst="rect">
            <a:avLst/>
          </a:prstGeom>
          <a:noFill/>
          <a:ln cap="flat" cmpd="sng" w="19050">
            <a:solidFill>
              <a:srgbClr val="000000"/>
            </a:solidFill>
            <a:prstDash val="solid"/>
            <a:round/>
            <a:headEnd len="sm" w="sm" type="none"/>
            <a:tailEnd len="sm" w="sm" type="none"/>
          </a:ln>
        </p:spPr>
      </p:pic>
      <p:sp>
        <p:nvSpPr>
          <p:cNvPr id="256" name="Google Shape;256;p43"/>
          <p:cNvSpPr txBox="1"/>
          <p:nvPr/>
        </p:nvSpPr>
        <p:spPr>
          <a:xfrm>
            <a:off x="222700" y="869625"/>
            <a:ext cx="6108600" cy="7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57" name="Google Shape;257;p43"/>
          <p:cNvSpPr txBox="1"/>
          <p:nvPr/>
        </p:nvSpPr>
        <p:spPr>
          <a:xfrm>
            <a:off x="4218950" y="2246800"/>
            <a:ext cx="812700" cy="2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Proxima Nova"/>
                <a:ea typeface="Proxima Nova"/>
                <a:cs typeface="Proxima Nova"/>
                <a:sym typeface="Proxima Nova"/>
              </a:rPr>
              <a:t>452 Tweets</a:t>
            </a:r>
            <a:endParaRPr sz="900">
              <a:latin typeface="Proxima Nova"/>
              <a:ea typeface="Proxima Nova"/>
              <a:cs typeface="Proxima Nova"/>
              <a:sym typeface="Proxima Nova"/>
            </a:endParaRPr>
          </a:p>
        </p:txBody>
      </p:sp>
      <p:sp>
        <p:nvSpPr>
          <p:cNvPr id="258" name="Google Shape;258;p43"/>
          <p:cNvSpPr txBox="1"/>
          <p:nvPr/>
        </p:nvSpPr>
        <p:spPr>
          <a:xfrm>
            <a:off x="2884050" y="2241275"/>
            <a:ext cx="9384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Proxima Nova"/>
                <a:ea typeface="Proxima Nova"/>
                <a:cs typeface="Proxima Nova"/>
                <a:sym typeface="Proxima Nova"/>
              </a:rPr>
              <a:t>456 Tweets</a:t>
            </a:r>
            <a:endParaRPr sz="900">
              <a:latin typeface="Proxima Nova"/>
              <a:ea typeface="Proxima Nova"/>
              <a:cs typeface="Proxima Nova"/>
              <a:sym typeface="Proxima Nova"/>
            </a:endParaRPr>
          </a:p>
          <a:p>
            <a:pPr indent="0" lvl="0" marL="0" rtl="0" algn="l">
              <a:spcBef>
                <a:spcPts val="0"/>
              </a:spcBef>
              <a:spcAft>
                <a:spcPts val="0"/>
              </a:spcAft>
              <a:buNone/>
            </a:pPr>
            <a:r>
              <a:t/>
            </a:r>
            <a:endParaRPr sz="900">
              <a:latin typeface="Proxima Nova"/>
              <a:ea typeface="Proxima Nova"/>
              <a:cs typeface="Proxima Nova"/>
              <a:sym typeface="Proxima Nova"/>
            </a:endParaRPr>
          </a:p>
        </p:txBody>
      </p:sp>
      <p:sp>
        <p:nvSpPr>
          <p:cNvPr id="259" name="Google Shape;259;p43"/>
          <p:cNvSpPr txBox="1"/>
          <p:nvPr/>
        </p:nvSpPr>
        <p:spPr>
          <a:xfrm>
            <a:off x="7783825" y="4193850"/>
            <a:ext cx="471600" cy="1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Fake</a:t>
            </a:r>
            <a:endParaRPr sz="800">
              <a:latin typeface="Proxima Nova"/>
              <a:ea typeface="Proxima Nova"/>
              <a:cs typeface="Proxima Nova"/>
              <a:sym typeface="Proxima Nova"/>
            </a:endParaRPr>
          </a:p>
        </p:txBody>
      </p:sp>
      <p:sp>
        <p:nvSpPr>
          <p:cNvPr id="260" name="Google Shape;260;p43"/>
          <p:cNvSpPr txBox="1"/>
          <p:nvPr/>
        </p:nvSpPr>
        <p:spPr>
          <a:xfrm>
            <a:off x="1623000" y="2241275"/>
            <a:ext cx="9384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Proxima Nova"/>
                <a:ea typeface="Proxima Nova"/>
                <a:cs typeface="Proxima Nova"/>
                <a:sym typeface="Proxima Nova"/>
              </a:rPr>
              <a:t>458 Tweets</a:t>
            </a:r>
            <a:endParaRPr sz="900">
              <a:latin typeface="Proxima Nova"/>
              <a:ea typeface="Proxima Nova"/>
              <a:cs typeface="Proxima Nova"/>
              <a:sym typeface="Proxima Nova"/>
            </a:endParaRPr>
          </a:p>
          <a:p>
            <a:pPr indent="0" lvl="0" marL="0" rtl="0" algn="l">
              <a:spcBef>
                <a:spcPts val="0"/>
              </a:spcBef>
              <a:spcAft>
                <a:spcPts val="0"/>
              </a:spcAft>
              <a:buNone/>
            </a:pPr>
            <a:r>
              <a:t/>
            </a:r>
            <a:endParaRPr sz="900">
              <a:latin typeface="Proxima Nova"/>
              <a:ea typeface="Proxima Nova"/>
              <a:cs typeface="Proxima Nova"/>
              <a:sym typeface="Proxima Nova"/>
            </a:endParaRPr>
          </a:p>
        </p:txBody>
      </p:sp>
      <p:sp>
        <p:nvSpPr>
          <p:cNvPr id="261" name="Google Shape;261;p43"/>
          <p:cNvSpPr txBox="1"/>
          <p:nvPr/>
        </p:nvSpPr>
        <p:spPr>
          <a:xfrm>
            <a:off x="5698000" y="4193850"/>
            <a:ext cx="633300" cy="1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Not </a:t>
            </a:r>
            <a:r>
              <a:rPr lang="en" sz="800">
                <a:latin typeface="Proxima Nova"/>
                <a:ea typeface="Proxima Nova"/>
                <a:cs typeface="Proxima Nova"/>
                <a:sym typeface="Proxima Nova"/>
              </a:rPr>
              <a:t>Fake</a:t>
            </a:r>
            <a:endParaRPr sz="800">
              <a:latin typeface="Proxima Nova"/>
              <a:ea typeface="Proxima Nova"/>
              <a:cs typeface="Proxima Nova"/>
              <a:sym typeface="Proxima Nova"/>
            </a:endParaRPr>
          </a:p>
        </p:txBody>
      </p:sp>
      <p:sp>
        <p:nvSpPr>
          <p:cNvPr id="262" name="Google Shape;262;p43"/>
          <p:cNvSpPr txBox="1"/>
          <p:nvPr/>
        </p:nvSpPr>
        <p:spPr>
          <a:xfrm>
            <a:off x="222700" y="1687850"/>
            <a:ext cx="9384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Proxima Nova"/>
                <a:ea typeface="Proxima Nova"/>
                <a:cs typeface="Proxima Nova"/>
                <a:sym typeface="Proxima Nova"/>
              </a:rPr>
              <a:t>634</a:t>
            </a:r>
            <a:r>
              <a:rPr lang="en" sz="900">
                <a:latin typeface="Proxima Nova"/>
                <a:ea typeface="Proxima Nova"/>
                <a:cs typeface="Proxima Nova"/>
                <a:sym typeface="Proxima Nova"/>
              </a:rPr>
              <a:t> Tweets</a:t>
            </a:r>
            <a:endParaRPr sz="900">
              <a:latin typeface="Proxima Nova"/>
              <a:ea typeface="Proxima Nova"/>
              <a:cs typeface="Proxima Nova"/>
              <a:sym typeface="Proxima Nova"/>
            </a:endParaRPr>
          </a:p>
          <a:p>
            <a:pPr indent="0" lvl="0" marL="0" rtl="0" algn="l">
              <a:spcBef>
                <a:spcPts val="0"/>
              </a:spcBef>
              <a:spcAft>
                <a:spcPts val="0"/>
              </a:spcAft>
              <a:buNone/>
            </a:pPr>
            <a:r>
              <a:t/>
            </a:r>
            <a:endParaRPr sz="900">
              <a:latin typeface="Proxima Nova"/>
              <a:ea typeface="Proxima Nova"/>
              <a:cs typeface="Proxima Nova"/>
              <a:sym typeface="Proxima Nova"/>
            </a:endParaRPr>
          </a:p>
        </p:txBody>
      </p:sp>
      <p:sp>
        <p:nvSpPr>
          <p:cNvPr id="263" name="Google Shape;263;p43"/>
          <p:cNvSpPr txBox="1"/>
          <p:nvPr/>
        </p:nvSpPr>
        <p:spPr>
          <a:xfrm>
            <a:off x="3680375" y="1687850"/>
            <a:ext cx="14091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Proxima Nova"/>
                <a:ea typeface="Proxima Nova"/>
                <a:cs typeface="Proxima Nova"/>
                <a:sym typeface="Proxima Nova"/>
              </a:rPr>
              <a:t>Total: 2000 tweets</a:t>
            </a:r>
            <a:endParaRPr sz="900">
              <a:latin typeface="Proxima Nova"/>
              <a:ea typeface="Proxima Nova"/>
              <a:cs typeface="Proxima Nova"/>
              <a:sym typeface="Proxima Nova"/>
            </a:endParaRPr>
          </a:p>
        </p:txBody>
      </p:sp>
      <p:sp>
        <p:nvSpPr>
          <p:cNvPr id="264" name="Google Shape;264;p43"/>
          <p:cNvSpPr txBox="1"/>
          <p:nvPr/>
        </p:nvSpPr>
        <p:spPr>
          <a:xfrm>
            <a:off x="7573025" y="3004700"/>
            <a:ext cx="8127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Proxima Nova"/>
                <a:ea typeface="Proxima Nova"/>
                <a:cs typeface="Proxima Nova"/>
                <a:sym typeface="Proxima Nova"/>
              </a:rPr>
              <a:t>126 Tweets</a:t>
            </a:r>
            <a:endParaRPr sz="900">
              <a:latin typeface="Proxima Nova"/>
              <a:ea typeface="Proxima Nova"/>
              <a:cs typeface="Proxima Nova"/>
              <a:sym typeface="Proxima Nova"/>
            </a:endParaRPr>
          </a:p>
        </p:txBody>
      </p:sp>
      <p:sp>
        <p:nvSpPr>
          <p:cNvPr id="265" name="Google Shape;265;p43"/>
          <p:cNvSpPr txBox="1"/>
          <p:nvPr/>
        </p:nvSpPr>
        <p:spPr>
          <a:xfrm>
            <a:off x="5672400" y="1582425"/>
            <a:ext cx="10872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Proxima Nova"/>
                <a:ea typeface="Proxima Nova"/>
                <a:cs typeface="Proxima Nova"/>
                <a:sym typeface="Proxima Nova"/>
              </a:rPr>
              <a:t>326 Tweets</a:t>
            </a:r>
            <a:endParaRPr sz="900">
              <a:latin typeface="Proxima Nova"/>
              <a:ea typeface="Proxima Nova"/>
              <a:cs typeface="Proxima Nova"/>
              <a:sym typeface="Proxima Nova"/>
            </a:endParaRPr>
          </a:p>
        </p:txBody>
      </p:sp>
      <p:sp>
        <p:nvSpPr>
          <p:cNvPr id="266" name="Google Shape;266;p43"/>
          <p:cNvSpPr txBox="1"/>
          <p:nvPr/>
        </p:nvSpPr>
        <p:spPr>
          <a:xfrm>
            <a:off x="7357700" y="1687850"/>
            <a:ext cx="14091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Proxima Nova"/>
                <a:ea typeface="Proxima Nova"/>
                <a:cs typeface="Proxima Nova"/>
                <a:sym typeface="Proxima Nova"/>
              </a:rPr>
              <a:t>Total: 452 tweets</a:t>
            </a:r>
            <a:endParaRPr sz="900">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26"/>
          <p:cNvSpPr txBox="1"/>
          <p:nvPr>
            <p:ph type="title"/>
          </p:nvPr>
        </p:nvSpPr>
        <p:spPr>
          <a:xfrm>
            <a:off x="1080200" y="1996350"/>
            <a:ext cx="2490900" cy="82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000000"/>
                </a:solidFill>
              </a:rPr>
              <a:t>Contents</a:t>
            </a:r>
            <a:endParaRPr b="1" sz="4000">
              <a:solidFill>
                <a:srgbClr val="000000"/>
              </a:solidFill>
            </a:endParaRPr>
          </a:p>
        </p:txBody>
      </p:sp>
      <p:sp>
        <p:nvSpPr>
          <p:cNvPr id="110" name="Google Shape;110;p26"/>
          <p:cNvSpPr txBox="1"/>
          <p:nvPr>
            <p:ph idx="1" type="body"/>
          </p:nvPr>
        </p:nvSpPr>
        <p:spPr>
          <a:xfrm>
            <a:off x="5241775" y="809600"/>
            <a:ext cx="3833100" cy="376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Current Scenario</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Objective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Process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Tools used</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Data gathering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Data </a:t>
            </a:r>
            <a:r>
              <a:rPr lang="en">
                <a:solidFill>
                  <a:srgbClr val="000000"/>
                </a:solidFill>
              </a:rPr>
              <a:t>Description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Fact Repository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Classification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Data Cleaning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Modelling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Analysis</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0" lvl="0" marL="457200" rtl="0" algn="l">
              <a:spcBef>
                <a:spcPts val="1600"/>
              </a:spcBef>
              <a:spcAft>
                <a:spcPts val="1600"/>
              </a:spcAft>
              <a:buNone/>
            </a:pPr>
            <a:r>
              <a:t/>
            </a:r>
            <a:endParaRPr>
              <a:solidFill>
                <a:srgbClr val="000000"/>
              </a:solidFill>
            </a:endParaRPr>
          </a:p>
        </p:txBody>
      </p:sp>
      <p:pic>
        <p:nvPicPr>
          <p:cNvPr id="111" name="Google Shape;111;p26"/>
          <p:cNvPicPr preferRelativeResize="0"/>
          <p:nvPr/>
        </p:nvPicPr>
        <p:blipFill>
          <a:blip r:embed="rId4">
            <a:alphaModFix/>
          </a:blip>
          <a:stretch>
            <a:fillRect/>
          </a:stretch>
        </p:blipFill>
        <p:spPr>
          <a:xfrm>
            <a:off x="1609275" y="869550"/>
            <a:ext cx="1126798" cy="112679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44"/>
          <p:cNvSpPr txBox="1"/>
          <p:nvPr>
            <p:ph type="title"/>
          </p:nvPr>
        </p:nvSpPr>
        <p:spPr>
          <a:xfrm>
            <a:off x="1496325" y="396650"/>
            <a:ext cx="6460800" cy="7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Analysis - Fake tweets/Total no. of tweets</a:t>
            </a:r>
            <a:endParaRPr b="1" sz="2400"/>
          </a:p>
        </p:txBody>
      </p:sp>
      <p:pic>
        <p:nvPicPr>
          <p:cNvPr id="272" name="Google Shape;272;p44"/>
          <p:cNvPicPr preferRelativeResize="0"/>
          <p:nvPr/>
        </p:nvPicPr>
        <p:blipFill>
          <a:blip r:embed="rId4">
            <a:alphaModFix/>
          </a:blip>
          <a:stretch>
            <a:fillRect/>
          </a:stretch>
        </p:blipFill>
        <p:spPr>
          <a:xfrm>
            <a:off x="988225" y="1039375"/>
            <a:ext cx="7167550" cy="38895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6" name="Shape 276"/>
        <p:cNvGrpSpPr/>
        <p:nvPr/>
      </p:nvGrpSpPr>
      <p:grpSpPr>
        <a:xfrm>
          <a:off x="0" y="0"/>
          <a:ext cx="0" cy="0"/>
          <a:chOff x="0" y="0"/>
          <a:chExt cx="0" cy="0"/>
        </a:xfrm>
      </p:grpSpPr>
      <p:pic>
        <p:nvPicPr>
          <p:cNvPr id="277" name="Google Shape;277;p45"/>
          <p:cNvPicPr preferRelativeResize="0"/>
          <p:nvPr/>
        </p:nvPicPr>
        <p:blipFill>
          <a:blip r:embed="rId4">
            <a:alphaModFix/>
          </a:blip>
          <a:stretch>
            <a:fillRect/>
          </a:stretch>
        </p:blipFill>
        <p:spPr>
          <a:xfrm>
            <a:off x="897825" y="2005375"/>
            <a:ext cx="2507025" cy="2169825"/>
          </a:xfrm>
          <a:prstGeom prst="rect">
            <a:avLst/>
          </a:prstGeom>
          <a:noFill/>
          <a:ln cap="flat" cmpd="sng" w="9525">
            <a:solidFill>
              <a:srgbClr val="000000"/>
            </a:solidFill>
            <a:prstDash val="solid"/>
            <a:round/>
            <a:headEnd len="sm" w="sm" type="none"/>
            <a:tailEnd len="sm" w="sm" type="none"/>
          </a:ln>
        </p:spPr>
      </p:pic>
      <p:sp>
        <p:nvSpPr>
          <p:cNvPr id="278" name="Google Shape;278;p45"/>
          <p:cNvSpPr txBox="1"/>
          <p:nvPr/>
        </p:nvSpPr>
        <p:spPr>
          <a:xfrm>
            <a:off x="913650" y="251725"/>
            <a:ext cx="7316700" cy="9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Proxima Nova"/>
                <a:ea typeface="Proxima Nova"/>
                <a:cs typeface="Proxima Nova"/>
                <a:sym typeface="Proxima Nova"/>
              </a:rPr>
              <a:t>Analysis of Fake claims</a:t>
            </a:r>
            <a:endParaRPr b="1" sz="3600">
              <a:solidFill>
                <a:schemeClr val="dk1"/>
              </a:solidFill>
              <a:latin typeface="Proxima Nova"/>
              <a:ea typeface="Proxima Nova"/>
              <a:cs typeface="Proxima Nova"/>
              <a:sym typeface="Proxima Nova"/>
            </a:endParaRPr>
          </a:p>
        </p:txBody>
      </p:sp>
      <p:pic>
        <p:nvPicPr>
          <p:cNvPr id="279" name="Google Shape;279;p45"/>
          <p:cNvPicPr preferRelativeResize="0"/>
          <p:nvPr/>
        </p:nvPicPr>
        <p:blipFill>
          <a:blip r:embed="rId5">
            <a:alphaModFix/>
          </a:blip>
          <a:stretch>
            <a:fillRect/>
          </a:stretch>
        </p:blipFill>
        <p:spPr>
          <a:xfrm>
            <a:off x="4033075" y="1082175"/>
            <a:ext cx="4681550" cy="3634901"/>
          </a:xfrm>
          <a:prstGeom prst="rect">
            <a:avLst/>
          </a:prstGeom>
          <a:noFill/>
          <a:ln>
            <a:noFill/>
          </a:ln>
        </p:spPr>
      </p:pic>
      <p:sp>
        <p:nvSpPr>
          <p:cNvPr id="280" name="Google Shape;280;p45"/>
          <p:cNvSpPr txBox="1"/>
          <p:nvPr/>
        </p:nvSpPr>
        <p:spPr>
          <a:xfrm>
            <a:off x="913650" y="4233200"/>
            <a:ext cx="1506000" cy="5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Proxima Nova"/>
                <a:ea typeface="Proxima Nova"/>
                <a:cs typeface="Proxima Nova"/>
                <a:sym typeface="Proxima Nova"/>
              </a:rPr>
              <a:t>False : 77 Tweets</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True : 49 Tweets</a:t>
            </a:r>
            <a:endParaRPr sz="900">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4" name="Shape 284"/>
        <p:cNvGrpSpPr/>
        <p:nvPr/>
      </p:nvGrpSpPr>
      <p:grpSpPr>
        <a:xfrm>
          <a:off x="0" y="0"/>
          <a:ext cx="0" cy="0"/>
          <a:chOff x="0" y="0"/>
          <a:chExt cx="0" cy="0"/>
        </a:xfrm>
      </p:grpSpPr>
      <p:pic>
        <p:nvPicPr>
          <p:cNvPr id="285" name="Google Shape;285;p46"/>
          <p:cNvPicPr preferRelativeResize="0"/>
          <p:nvPr/>
        </p:nvPicPr>
        <p:blipFill>
          <a:blip r:embed="rId4">
            <a:alphaModFix/>
          </a:blip>
          <a:stretch>
            <a:fillRect/>
          </a:stretch>
        </p:blipFill>
        <p:spPr>
          <a:xfrm>
            <a:off x="826550" y="1527325"/>
            <a:ext cx="7795074" cy="3502249"/>
          </a:xfrm>
          <a:prstGeom prst="rect">
            <a:avLst/>
          </a:prstGeom>
          <a:noFill/>
          <a:ln>
            <a:noFill/>
          </a:ln>
        </p:spPr>
      </p:pic>
      <p:sp>
        <p:nvSpPr>
          <p:cNvPr id="286" name="Google Shape;286;p46"/>
          <p:cNvSpPr txBox="1"/>
          <p:nvPr/>
        </p:nvSpPr>
        <p:spPr>
          <a:xfrm>
            <a:off x="913650" y="251725"/>
            <a:ext cx="7316700" cy="9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Proxima Nova"/>
                <a:ea typeface="Proxima Nova"/>
                <a:cs typeface="Proxima Nova"/>
                <a:sym typeface="Proxima Nova"/>
              </a:rPr>
              <a:t>Analysis - Source of tweets </a:t>
            </a:r>
            <a:endParaRPr b="1" sz="3600">
              <a:solidFill>
                <a:schemeClr val="dk1"/>
              </a:solidFill>
              <a:latin typeface="Proxima Nova"/>
              <a:ea typeface="Proxima Nova"/>
              <a:cs typeface="Proxima Nova"/>
              <a:sym typeface="Proxima Nova"/>
            </a:endParaRPr>
          </a:p>
        </p:txBody>
      </p:sp>
      <p:sp>
        <p:nvSpPr>
          <p:cNvPr id="287" name="Google Shape;287;p46"/>
          <p:cNvSpPr txBox="1"/>
          <p:nvPr/>
        </p:nvSpPr>
        <p:spPr>
          <a:xfrm>
            <a:off x="2448250" y="2734800"/>
            <a:ext cx="762600" cy="2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Proxima Nova"/>
                <a:ea typeface="Proxima Nova"/>
                <a:cs typeface="Proxima Nova"/>
                <a:sym typeface="Proxima Nova"/>
              </a:rPr>
              <a:t>118 </a:t>
            </a:r>
            <a:r>
              <a:rPr lang="en" sz="900">
                <a:latin typeface="Proxima Nova"/>
                <a:ea typeface="Proxima Nova"/>
                <a:cs typeface="Proxima Nova"/>
                <a:sym typeface="Proxima Nova"/>
              </a:rPr>
              <a:t>tweets</a:t>
            </a:r>
            <a:endParaRPr sz="900">
              <a:latin typeface="Proxima Nova"/>
              <a:ea typeface="Proxima Nova"/>
              <a:cs typeface="Proxima Nova"/>
              <a:sym typeface="Proxima Nova"/>
            </a:endParaRPr>
          </a:p>
        </p:txBody>
      </p:sp>
      <p:sp>
        <p:nvSpPr>
          <p:cNvPr id="288" name="Google Shape;288;p46"/>
          <p:cNvSpPr txBox="1"/>
          <p:nvPr/>
        </p:nvSpPr>
        <p:spPr>
          <a:xfrm>
            <a:off x="1170075" y="3634900"/>
            <a:ext cx="692400" cy="2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Proxima Nova"/>
                <a:ea typeface="Proxima Nova"/>
                <a:cs typeface="Proxima Nova"/>
                <a:sym typeface="Proxima Nova"/>
              </a:rPr>
              <a:t>85 </a:t>
            </a:r>
            <a:r>
              <a:rPr lang="en" sz="900">
                <a:latin typeface="Proxima Nova"/>
                <a:ea typeface="Proxima Nova"/>
                <a:cs typeface="Proxima Nova"/>
                <a:sym typeface="Proxima Nova"/>
              </a:rPr>
              <a:t>tweets</a:t>
            </a:r>
            <a:endParaRPr sz="900">
              <a:latin typeface="Proxima Nova"/>
              <a:ea typeface="Proxima Nova"/>
              <a:cs typeface="Proxima Nova"/>
              <a:sym typeface="Proxima Nova"/>
            </a:endParaRPr>
          </a:p>
        </p:txBody>
      </p:sp>
      <p:sp>
        <p:nvSpPr>
          <p:cNvPr id="289" name="Google Shape;289;p46"/>
          <p:cNvSpPr txBox="1"/>
          <p:nvPr/>
        </p:nvSpPr>
        <p:spPr>
          <a:xfrm>
            <a:off x="1797525" y="4455375"/>
            <a:ext cx="692400" cy="2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Proxima Nova"/>
                <a:ea typeface="Proxima Nova"/>
                <a:cs typeface="Proxima Nova"/>
                <a:sym typeface="Proxima Nova"/>
              </a:rPr>
              <a:t>67</a:t>
            </a:r>
            <a:r>
              <a:rPr lang="en" sz="900">
                <a:latin typeface="Proxima Nova"/>
                <a:ea typeface="Proxima Nova"/>
                <a:cs typeface="Proxima Nova"/>
                <a:sym typeface="Proxima Nova"/>
              </a:rPr>
              <a:t> tweets</a:t>
            </a:r>
            <a:endParaRPr sz="900">
              <a:latin typeface="Proxima Nova"/>
              <a:ea typeface="Proxima Nova"/>
              <a:cs typeface="Proxima Nova"/>
              <a:sym typeface="Proxima Nova"/>
            </a:endParaRPr>
          </a:p>
        </p:txBody>
      </p:sp>
      <p:sp>
        <p:nvSpPr>
          <p:cNvPr id="290" name="Google Shape;290;p46"/>
          <p:cNvSpPr txBox="1"/>
          <p:nvPr/>
        </p:nvSpPr>
        <p:spPr>
          <a:xfrm>
            <a:off x="2976300" y="4385425"/>
            <a:ext cx="798000" cy="2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Proxima Nova"/>
                <a:ea typeface="Proxima Nova"/>
                <a:cs typeface="Proxima Nova"/>
                <a:sym typeface="Proxima Nova"/>
              </a:rPr>
              <a:t>139</a:t>
            </a:r>
            <a:r>
              <a:rPr lang="en" sz="900">
                <a:latin typeface="Proxima Nova"/>
                <a:ea typeface="Proxima Nova"/>
                <a:cs typeface="Proxima Nova"/>
                <a:sym typeface="Proxima Nova"/>
              </a:rPr>
              <a:t> tweets</a:t>
            </a:r>
            <a:endParaRPr sz="900">
              <a:latin typeface="Proxima Nova"/>
              <a:ea typeface="Proxima Nova"/>
              <a:cs typeface="Proxima Nova"/>
              <a:sym typeface="Proxima Nova"/>
            </a:endParaRPr>
          </a:p>
        </p:txBody>
      </p:sp>
      <p:sp>
        <p:nvSpPr>
          <p:cNvPr id="291" name="Google Shape;291;p46"/>
          <p:cNvSpPr txBox="1"/>
          <p:nvPr/>
        </p:nvSpPr>
        <p:spPr>
          <a:xfrm>
            <a:off x="3210850" y="3235825"/>
            <a:ext cx="1186500" cy="2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Proxima Nova"/>
                <a:ea typeface="Proxima Nova"/>
                <a:cs typeface="Proxima Nova"/>
                <a:sym typeface="Proxima Nova"/>
              </a:rPr>
              <a:t>Others:: 43</a:t>
            </a:r>
            <a:r>
              <a:rPr lang="en" sz="900">
                <a:latin typeface="Proxima Nova"/>
                <a:ea typeface="Proxima Nova"/>
                <a:cs typeface="Proxima Nova"/>
                <a:sym typeface="Proxima Nova"/>
              </a:rPr>
              <a:t> tweets</a:t>
            </a:r>
            <a:endParaRPr sz="900">
              <a:latin typeface="Proxima Nova"/>
              <a:ea typeface="Proxima Nova"/>
              <a:cs typeface="Proxima Nova"/>
              <a:sym typeface="Proxima Nova"/>
            </a:endParaRPr>
          </a:p>
        </p:txBody>
      </p:sp>
      <p:sp>
        <p:nvSpPr>
          <p:cNvPr id="292" name="Google Shape;292;p46"/>
          <p:cNvSpPr txBox="1"/>
          <p:nvPr/>
        </p:nvSpPr>
        <p:spPr>
          <a:xfrm>
            <a:off x="4712125" y="2819350"/>
            <a:ext cx="692400" cy="2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Proxima Nova"/>
                <a:ea typeface="Proxima Nova"/>
                <a:cs typeface="Proxima Nova"/>
                <a:sym typeface="Proxima Nova"/>
              </a:rPr>
              <a:t>38</a:t>
            </a:r>
            <a:r>
              <a:rPr lang="en" sz="900">
                <a:latin typeface="Proxima Nova"/>
                <a:ea typeface="Proxima Nova"/>
                <a:cs typeface="Proxima Nova"/>
                <a:sym typeface="Proxima Nova"/>
              </a:rPr>
              <a:t> tweets</a:t>
            </a:r>
            <a:endParaRPr sz="900">
              <a:latin typeface="Proxima Nova"/>
              <a:ea typeface="Proxima Nova"/>
              <a:cs typeface="Proxima Nova"/>
              <a:sym typeface="Proxima Nova"/>
            </a:endParaRPr>
          </a:p>
        </p:txBody>
      </p:sp>
      <p:sp>
        <p:nvSpPr>
          <p:cNvPr id="293" name="Google Shape;293;p46"/>
          <p:cNvSpPr txBox="1"/>
          <p:nvPr/>
        </p:nvSpPr>
        <p:spPr>
          <a:xfrm>
            <a:off x="4588875" y="4267900"/>
            <a:ext cx="762600" cy="2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Proxima Nova"/>
                <a:ea typeface="Proxima Nova"/>
                <a:cs typeface="Proxima Nova"/>
                <a:sym typeface="Proxima Nova"/>
              </a:rPr>
              <a:t>36  tweets</a:t>
            </a:r>
            <a:endParaRPr sz="900">
              <a:latin typeface="Proxima Nova"/>
              <a:ea typeface="Proxima Nova"/>
              <a:cs typeface="Proxima Nova"/>
              <a:sym typeface="Proxima Nova"/>
            </a:endParaRPr>
          </a:p>
        </p:txBody>
      </p:sp>
      <p:sp>
        <p:nvSpPr>
          <p:cNvPr id="294" name="Google Shape;294;p46"/>
          <p:cNvSpPr txBox="1"/>
          <p:nvPr/>
        </p:nvSpPr>
        <p:spPr>
          <a:xfrm>
            <a:off x="6365850" y="3005125"/>
            <a:ext cx="692400" cy="2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Proxima Nova"/>
                <a:ea typeface="Proxima Nova"/>
                <a:cs typeface="Proxima Nova"/>
                <a:sym typeface="Proxima Nova"/>
              </a:rPr>
              <a:t>28 </a:t>
            </a:r>
            <a:r>
              <a:rPr lang="en" sz="900">
                <a:latin typeface="Proxima Nova"/>
                <a:ea typeface="Proxima Nova"/>
                <a:cs typeface="Proxima Nova"/>
                <a:sym typeface="Proxima Nova"/>
              </a:rPr>
              <a:t>tweets</a:t>
            </a:r>
            <a:endParaRPr sz="900">
              <a:latin typeface="Proxima Nova"/>
              <a:ea typeface="Proxima Nova"/>
              <a:cs typeface="Proxima Nova"/>
              <a:sym typeface="Proxima Nova"/>
            </a:endParaRPr>
          </a:p>
        </p:txBody>
      </p:sp>
      <p:sp>
        <p:nvSpPr>
          <p:cNvPr id="295" name="Google Shape;295;p46"/>
          <p:cNvSpPr txBox="1"/>
          <p:nvPr/>
        </p:nvSpPr>
        <p:spPr>
          <a:xfrm>
            <a:off x="6266075" y="4224675"/>
            <a:ext cx="692400" cy="2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Proxima Nova"/>
                <a:ea typeface="Proxima Nova"/>
                <a:cs typeface="Proxima Nova"/>
                <a:sym typeface="Proxima Nova"/>
              </a:rPr>
              <a:t>20 </a:t>
            </a:r>
            <a:r>
              <a:rPr lang="en" sz="900">
                <a:latin typeface="Proxima Nova"/>
                <a:ea typeface="Proxima Nova"/>
                <a:cs typeface="Proxima Nova"/>
                <a:sym typeface="Proxima Nova"/>
              </a:rPr>
              <a:t>tweets</a:t>
            </a:r>
            <a:endParaRPr sz="900">
              <a:latin typeface="Proxima Nova"/>
              <a:ea typeface="Proxima Nova"/>
              <a:cs typeface="Proxima Nova"/>
              <a:sym typeface="Proxima Nova"/>
            </a:endParaRPr>
          </a:p>
        </p:txBody>
      </p:sp>
      <p:sp>
        <p:nvSpPr>
          <p:cNvPr id="296" name="Google Shape;296;p46"/>
          <p:cNvSpPr txBox="1"/>
          <p:nvPr/>
        </p:nvSpPr>
        <p:spPr>
          <a:xfrm>
            <a:off x="5457050" y="4616125"/>
            <a:ext cx="1186500" cy="2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Proxima Nova"/>
                <a:ea typeface="Proxima Nova"/>
                <a:cs typeface="Proxima Nova"/>
                <a:sym typeface="Proxima Nova"/>
              </a:rPr>
              <a:t>Others:: 4 tweets</a:t>
            </a:r>
            <a:endParaRPr sz="900">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p47"/>
          <p:cNvSpPr txBox="1"/>
          <p:nvPr/>
        </p:nvSpPr>
        <p:spPr>
          <a:xfrm>
            <a:off x="913650" y="251725"/>
            <a:ext cx="7316700" cy="9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Proxima Nova"/>
                <a:ea typeface="Proxima Nova"/>
                <a:cs typeface="Proxima Nova"/>
                <a:sym typeface="Proxima Nova"/>
              </a:rPr>
              <a:t>Result - snippet</a:t>
            </a:r>
            <a:endParaRPr b="1" sz="3600">
              <a:solidFill>
                <a:schemeClr val="dk1"/>
              </a:solidFill>
              <a:latin typeface="Proxima Nova"/>
              <a:ea typeface="Proxima Nova"/>
              <a:cs typeface="Proxima Nova"/>
              <a:sym typeface="Proxima Nova"/>
            </a:endParaRPr>
          </a:p>
        </p:txBody>
      </p:sp>
      <p:sp>
        <p:nvSpPr>
          <p:cNvPr id="302" name="Google Shape;302;p47"/>
          <p:cNvSpPr txBox="1"/>
          <p:nvPr/>
        </p:nvSpPr>
        <p:spPr>
          <a:xfrm>
            <a:off x="1066000" y="1394700"/>
            <a:ext cx="79773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u="sng"/>
              <a:t>Fake Claims </a:t>
            </a:r>
            <a:endParaRPr b="1" i="1" sz="1600" u="sng"/>
          </a:p>
          <a:p>
            <a:pPr indent="0" lvl="0" marL="0" rtl="0" algn="l">
              <a:spcBef>
                <a:spcPts val="0"/>
              </a:spcBef>
              <a:spcAft>
                <a:spcPts val="0"/>
              </a:spcAft>
              <a:buNone/>
            </a:pPr>
            <a:r>
              <a:rPr b="1" lang="en"/>
              <a:t>Example 1</a:t>
            </a:r>
            <a:r>
              <a:rPr lang="en"/>
              <a:t>: </a:t>
            </a:r>
            <a:r>
              <a:rPr lang="en"/>
              <a:t>not only are many vaccines filled with toxins but gardasil is dangerous unnecessary amp ineffective it has not decreased cervical cancer but sure has harmed tens of thousands of the people you are supposed to protect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Example 2</a:t>
            </a:r>
            <a:r>
              <a:rPr lang="en"/>
              <a:t>:a large new study finds kids who got no childhood vaccines were more likely to be diagnosed with autism than kids who did get recommended vaccinations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u="sng"/>
          </a:p>
          <a:p>
            <a:pPr indent="0" lvl="0" marL="0" rtl="0" algn="l">
              <a:spcBef>
                <a:spcPts val="0"/>
              </a:spcBef>
              <a:spcAft>
                <a:spcPts val="0"/>
              </a:spcAft>
              <a:buNone/>
            </a:pPr>
            <a:r>
              <a:rPr b="1" i="1" lang="en" sz="1600" u="sng"/>
              <a:t>Non Fake Claims</a:t>
            </a:r>
            <a:endParaRPr b="1" i="1" sz="1600" u="sng"/>
          </a:p>
          <a:p>
            <a:pPr indent="0" lvl="0" marL="0" rtl="0" algn="l">
              <a:spcBef>
                <a:spcPts val="0"/>
              </a:spcBef>
              <a:spcAft>
                <a:spcPts val="0"/>
              </a:spcAft>
              <a:buNone/>
            </a:pPr>
            <a:r>
              <a:rPr b="1" lang="en"/>
              <a:t>Example 1</a:t>
            </a:r>
            <a:r>
              <a:rPr lang="en"/>
              <a:t>:the hpv vaccine is most effective during adolescence when the body produces more antibodies against the virus thats why recommends the vaccine at ages 11 or 12</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Example 2</a:t>
            </a:r>
            <a:r>
              <a:rPr lang="en"/>
              <a:t>:modern vaccines are highly effective and safe they do not cause autism or contain toxic chemicals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03" name="Google Shape;303;p47"/>
          <p:cNvPicPr preferRelativeResize="0"/>
          <p:nvPr/>
        </p:nvPicPr>
        <p:blipFill>
          <a:blip r:embed="rId4">
            <a:alphaModFix/>
          </a:blip>
          <a:stretch>
            <a:fillRect/>
          </a:stretch>
        </p:blipFill>
        <p:spPr>
          <a:xfrm>
            <a:off x="641000" y="1625649"/>
            <a:ext cx="468400" cy="468400"/>
          </a:xfrm>
          <a:prstGeom prst="rect">
            <a:avLst/>
          </a:prstGeom>
          <a:noFill/>
          <a:ln>
            <a:noFill/>
          </a:ln>
        </p:spPr>
      </p:pic>
      <p:pic>
        <p:nvPicPr>
          <p:cNvPr id="304" name="Google Shape;304;p47"/>
          <p:cNvPicPr preferRelativeResize="0"/>
          <p:nvPr/>
        </p:nvPicPr>
        <p:blipFill>
          <a:blip r:embed="rId4">
            <a:alphaModFix/>
          </a:blip>
          <a:stretch>
            <a:fillRect/>
          </a:stretch>
        </p:blipFill>
        <p:spPr>
          <a:xfrm>
            <a:off x="641000" y="2479849"/>
            <a:ext cx="468400" cy="468400"/>
          </a:xfrm>
          <a:prstGeom prst="rect">
            <a:avLst/>
          </a:prstGeom>
          <a:noFill/>
          <a:ln>
            <a:noFill/>
          </a:ln>
        </p:spPr>
      </p:pic>
      <p:pic>
        <p:nvPicPr>
          <p:cNvPr id="305" name="Google Shape;305;p47"/>
          <p:cNvPicPr preferRelativeResize="0"/>
          <p:nvPr/>
        </p:nvPicPr>
        <p:blipFill>
          <a:blip r:embed="rId4">
            <a:alphaModFix/>
          </a:blip>
          <a:stretch>
            <a:fillRect/>
          </a:stretch>
        </p:blipFill>
        <p:spPr>
          <a:xfrm>
            <a:off x="641000" y="3547249"/>
            <a:ext cx="468400" cy="468400"/>
          </a:xfrm>
          <a:prstGeom prst="rect">
            <a:avLst/>
          </a:prstGeom>
          <a:noFill/>
          <a:ln>
            <a:noFill/>
          </a:ln>
        </p:spPr>
      </p:pic>
      <p:pic>
        <p:nvPicPr>
          <p:cNvPr id="306" name="Google Shape;306;p47"/>
          <p:cNvPicPr preferRelativeResize="0"/>
          <p:nvPr/>
        </p:nvPicPr>
        <p:blipFill>
          <a:blip r:embed="rId4">
            <a:alphaModFix/>
          </a:blip>
          <a:stretch>
            <a:fillRect/>
          </a:stretch>
        </p:blipFill>
        <p:spPr>
          <a:xfrm>
            <a:off x="641000" y="4265274"/>
            <a:ext cx="468400" cy="468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p48"/>
          <p:cNvSpPr txBox="1"/>
          <p:nvPr>
            <p:ph type="ctrTitle"/>
          </p:nvPr>
        </p:nvSpPr>
        <p:spPr>
          <a:xfrm>
            <a:off x="409950" y="2025425"/>
            <a:ext cx="5612700" cy="85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sz="3600"/>
          </a:p>
        </p:txBody>
      </p:sp>
      <p:pic>
        <p:nvPicPr>
          <p:cNvPr id="312" name="Google Shape;312;p48"/>
          <p:cNvPicPr preferRelativeResize="0"/>
          <p:nvPr/>
        </p:nvPicPr>
        <p:blipFill>
          <a:blip r:embed="rId4">
            <a:alphaModFix/>
          </a:blip>
          <a:stretch>
            <a:fillRect/>
          </a:stretch>
        </p:blipFill>
        <p:spPr>
          <a:xfrm flipH="1">
            <a:off x="7017875" y="1803337"/>
            <a:ext cx="1536825" cy="1536825"/>
          </a:xfrm>
          <a:prstGeom prst="rect">
            <a:avLst/>
          </a:prstGeom>
          <a:noFill/>
          <a:ln>
            <a:noFill/>
          </a:ln>
        </p:spPr>
      </p:pic>
      <p:pic>
        <p:nvPicPr>
          <p:cNvPr id="313" name="Google Shape;313;p48"/>
          <p:cNvPicPr preferRelativeResize="0"/>
          <p:nvPr/>
        </p:nvPicPr>
        <p:blipFill>
          <a:blip r:embed="rId5">
            <a:alphaModFix/>
          </a:blip>
          <a:stretch>
            <a:fillRect/>
          </a:stretch>
        </p:blipFill>
        <p:spPr>
          <a:xfrm>
            <a:off x="1059650" y="3141725"/>
            <a:ext cx="4394100" cy="853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27"/>
          <p:cNvSpPr txBox="1"/>
          <p:nvPr>
            <p:ph type="title"/>
          </p:nvPr>
        </p:nvSpPr>
        <p:spPr>
          <a:xfrm>
            <a:off x="305188" y="2232738"/>
            <a:ext cx="4216800" cy="6780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800">
                <a:latin typeface="Proxima Nova"/>
                <a:ea typeface="Proxima Nova"/>
                <a:cs typeface="Proxima Nova"/>
                <a:sym typeface="Proxima Nova"/>
              </a:rPr>
              <a:t>Current Scenario</a:t>
            </a:r>
            <a:endParaRPr b="1" sz="3800"/>
          </a:p>
        </p:txBody>
      </p:sp>
      <p:sp>
        <p:nvSpPr>
          <p:cNvPr id="117" name="Google Shape;117;p27"/>
          <p:cNvSpPr txBox="1"/>
          <p:nvPr>
            <p:ph idx="1" type="body"/>
          </p:nvPr>
        </p:nvSpPr>
        <p:spPr>
          <a:xfrm>
            <a:off x="4749900" y="574175"/>
            <a:ext cx="4394100" cy="4290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Calibri"/>
              <a:buChar char="❏"/>
            </a:pPr>
            <a:r>
              <a:rPr lang="en" sz="1600">
                <a:solidFill>
                  <a:srgbClr val="000000"/>
                </a:solidFill>
                <a:latin typeface="Proxima Nova"/>
                <a:ea typeface="Proxima Nova"/>
                <a:cs typeface="Proxima Nova"/>
                <a:sym typeface="Proxima Nova"/>
              </a:rPr>
              <a:t>False news reaches more people than the truth</a:t>
            </a:r>
            <a:endParaRPr sz="1600">
              <a:solidFill>
                <a:srgbClr val="000000"/>
              </a:solidFill>
              <a:latin typeface="Proxima Nova"/>
              <a:ea typeface="Proxima Nova"/>
              <a:cs typeface="Proxima Nova"/>
              <a:sym typeface="Proxima Nova"/>
            </a:endParaRPr>
          </a:p>
          <a:p>
            <a:pPr indent="-330200" lvl="0" marL="457200" rtl="0" algn="l">
              <a:spcBef>
                <a:spcPts val="0"/>
              </a:spcBef>
              <a:spcAft>
                <a:spcPts val="0"/>
              </a:spcAft>
              <a:buClr>
                <a:srgbClr val="000000"/>
              </a:buClr>
              <a:buSzPts val="1600"/>
              <a:buFont typeface="Calibri"/>
              <a:buChar char="❏"/>
            </a:pPr>
            <a:r>
              <a:rPr lang="en" sz="1600">
                <a:solidFill>
                  <a:srgbClr val="000000"/>
                </a:solidFill>
                <a:latin typeface="Proxima Nova"/>
                <a:ea typeface="Proxima Nova"/>
                <a:cs typeface="Proxima Nova"/>
                <a:sym typeface="Proxima Nova"/>
              </a:rPr>
              <a:t>Motivations of its creators vary, but fake medical news can earn clicks and “likes,” which can translate to ad revenue, or further become an agenda for large-scale investments</a:t>
            </a:r>
            <a:endParaRPr sz="1600">
              <a:solidFill>
                <a:srgbClr val="000000"/>
              </a:solidFill>
              <a:latin typeface="Proxima Nova"/>
              <a:ea typeface="Proxima Nova"/>
              <a:cs typeface="Proxima Nova"/>
              <a:sym typeface="Proxima Nova"/>
            </a:endParaRPr>
          </a:p>
          <a:p>
            <a:pPr indent="-330200" lvl="0" marL="457200" rtl="0" algn="l">
              <a:spcBef>
                <a:spcPts val="0"/>
              </a:spcBef>
              <a:spcAft>
                <a:spcPts val="0"/>
              </a:spcAft>
              <a:buClr>
                <a:srgbClr val="000000"/>
              </a:buClr>
              <a:buSzPts val="1600"/>
              <a:buFont typeface="Calibri"/>
              <a:buChar char="❏"/>
            </a:pPr>
            <a:r>
              <a:rPr lang="en" sz="1600">
                <a:solidFill>
                  <a:srgbClr val="000000"/>
                </a:solidFill>
                <a:latin typeface="Proxima Nova"/>
                <a:ea typeface="Proxima Nova"/>
                <a:cs typeface="Proxima Nova"/>
                <a:sym typeface="Proxima Nova"/>
              </a:rPr>
              <a:t>False information can also drive the sale of expensive, unproven treatments</a:t>
            </a:r>
            <a:endParaRPr sz="1600">
              <a:solidFill>
                <a:srgbClr val="000000"/>
              </a:solidFill>
              <a:latin typeface="Proxima Nova"/>
              <a:ea typeface="Proxima Nova"/>
              <a:cs typeface="Proxima Nova"/>
              <a:sym typeface="Proxima Nova"/>
            </a:endParaRPr>
          </a:p>
          <a:p>
            <a:pPr indent="-330200" lvl="0" marL="457200" rtl="0" algn="l">
              <a:spcBef>
                <a:spcPts val="0"/>
              </a:spcBef>
              <a:spcAft>
                <a:spcPts val="0"/>
              </a:spcAft>
              <a:buClr>
                <a:srgbClr val="000000"/>
              </a:buClr>
              <a:buSzPts val="1600"/>
              <a:buFont typeface="Calibri"/>
              <a:buChar char="❏"/>
            </a:pPr>
            <a:r>
              <a:rPr lang="en" sz="1600">
                <a:solidFill>
                  <a:srgbClr val="000000"/>
                </a:solidFill>
                <a:latin typeface="Proxima Nova"/>
                <a:ea typeface="Proxima Nova"/>
                <a:cs typeface="Proxima Nova"/>
                <a:sym typeface="Proxima Nova"/>
              </a:rPr>
              <a:t>Unproven remedies may be harmful, waste money and sometimes, using these remedies keeps people from getting the medical treatment they need</a:t>
            </a:r>
            <a:endParaRPr sz="1600">
              <a:solidFill>
                <a:srgbClr val="000000"/>
              </a:solidFill>
              <a:latin typeface="Proxima Nova"/>
              <a:ea typeface="Proxima Nova"/>
              <a:cs typeface="Proxima Nova"/>
              <a:sym typeface="Proxima Nova"/>
            </a:endParaRPr>
          </a:p>
          <a:p>
            <a:pPr indent="0" lvl="0" marL="0" rtl="0" algn="l">
              <a:spcBef>
                <a:spcPts val="800"/>
              </a:spcBef>
              <a:spcAft>
                <a:spcPts val="0"/>
              </a:spcAft>
              <a:buClr>
                <a:schemeClr val="dk1"/>
              </a:buClr>
              <a:buSzPts val="1100"/>
              <a:buFont typeface="Arial"/>
              <a:buNone/>
            </a:pPr>
            <a:r>
              <a:t/>
            </a:r>
            <a:endParaRPr sz="1600">
              <a:solidFill>
                <a:srgbClr val="000000"/>
              </a:solidFill>
            </a:endParaRPr>
          </a:p>
          <a:p>
            <a:pPr indent="0" lvl="0" marL="0" rtl="0" algn="l">
              <a:spcBef>
                <a:spcPts val="1600"/>
              </a:spcBef>
              <a:spcAft>
                <a:spcPts val="1600"/>
              </a:spcAft>
              <a:buNone/>
            </a:pPr>
            <a:r>
              <a:t/>
            </a:r>
            <a:endParaRPr sz="1600">
              <a:solidFill>
                <a:srgbClr val="000000"/>
              </a:solidFill>
            </a:endParaRPr>
          </a:p>
        </p:txBody>
      </p:sp>
      <p:pic>
        <p:nvPicPr>
          <p:cNvPr id="118" name="Google Shape;118;p27"/>
          <p:cNvPicPr preferRelativeResize="0"/>
          <p:nvPr/>
        </p:nvPicPr>
        <p:blipFill>
          <a:blip r:embed="rId4">
            <a:alphaModFix/>
          </a:blip>
          <a:stretch>
            <a:fillRect/>
          </a:stretch>
        </p:blipFill>
        <p:spPr>
          <a:xfrm>
            <a:off x="46950" y="2910750"/>
            <a:ext cx="4394100" cy="853450"/>
          </a:xfrm>
          <a:prstGeom prst="rect">
            <a:avLst/>
          </a:prstGeom>
          <a:noFill/>
          <a:ln>
            <a:noFill/>
          </a:ln>
        </p:spPr>
      </p:pic>
      <p:pic>
        <p:nvPicPr>
          <p:cNvPr id="119" name="Google Shape;119;p27"/>
          <p:cNvPicPr preferRelativeResize="0"/>
          <p:nvPr/>
        </p:nvPicPr>
        <p:blipFill rotWithShape="1">
          <a:blip r:embed="rId5">
            <a:alphaModFix/>
          </a:blip>
          <a:srcRect b="0" l="34331" r="0" t="0"/>
          <a:stretch/>
        </p:blipFill>
        <p:spPr>
          <a:xfrm>
            <a:off x="3149750" y="425275"/>
            <a:ext cx="1529075" cy="1316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28"/>
          <p:cNvSpPr txBox="1"/>
          <p:nvPr>
            <p:ph type="title"/>
          </p:nvPr>
        </p:nvSpPr>
        <p:spPr>
          <a:xfrm>
            <a:off x="930250" y="2131500"/>
            <a:ext cx="2422800" cy="88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FFFFFF"/>
                </a:solidFill>
              </a:rPr>
              <a:t>Objective</a:t>
            </a:r>
            <a:endParaRPr b="1" sz="4000">
              <a:solidFill>
                <a:srgbClr val="FFFFFF"/>
              </a:solidFill>
            </a:endParaRPr>
          </a:p>
        </p:txBody>
      </p:sp>
      <p:sp>
        <p:nvSpPr>
          <p:cNvPr id="125" name="Google Shape;125;p28"/>
          <p:cNvSpPr txBox="1"/>
          <p:nvPr>
            <p:ph idx="1" type="body"/>
          </p:nvPr>
        </p:nvSpPr>
        <p:spPr>
          <a:xfrm>
            <a:off x="4787875" y="977700"/>
            <a:ext cx="4262100" cy="3937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FFFFFF"/>
              </a:solidFill>
              <a:latin typeface="Open Sans"/>
              <a:ea typeface="Open Sans"/>
              <a:cs typeface="Open Sans"/>
              <a:sym typeface="Open Sans"/>
            </a:endParaRPr>
          </a:p>
          <a:p>
            <a:pPr indent="-342900" lvl="0" marL="457200" rtl="0" algn="l">
              <a:spcBef>
                <a:spcPts val="1600"/>
              </a:spcBef>
              <a:spcAft>
                <a:spcPts val="0"/>
              </a:spcAft>
              <a:buClr>
                <a:srgbClr val="FFFFFF"/>
              </a:buClr>
              <a:buSzPts val="1800"/>
              <a:buFont typeface="Open Sans"/>
              <a:buChar char="❏"/>
            </a:pPr>
            <a:r>
              <a:rPr lang="en">
                <a:solidFill>
                  <a:srgbClr val="FFFFFF"/>
                </a:solidFill>
              </a:rPr>
              <a:t>Detect fake tweets about ‘vaccines’ using Machine Learning models</a:t>
            </a:r>
            <a:endParaRPr>
              <a:solidFill>
                <a:srgbClr val="FFFFFF"/>
              </a:solidFill>
            </a:endParaRPr>
          </a:p>
          <a:p>
            <a:pPr indent="0" lvl="0" marL="457200" rtl="0" algn="l">
              <a:spcBef>
                <a:spcPts val="1600"/>
              </a:spcBef>
              <a:spcAft>
                <a:spcPts val="0"/>
              </a:spcAft>
              <a:buNone/>
            </a:pPr>
            <a:r>
              <a:t/>
            </a:r>
            <a:endParaRPr>
              <a:solidFill>
                <a:srgbClr val="FFFFFF"/>
              </a:solidFill>
            </a:endParaRPr>
          </a:p>
          <a:p>
            <a:pPr indent="-342900" lvl="0" marL="457200" rtl="0" algn="l">
              <a:spcBef>
                <a:spcPts val="1600"/>
              </a:spcBef>
              <a:spcAft>
                <a:spcPts val="0"/>
              </a:spcAft>
              <a:buClr>
                <a:srgbClr val="FFFFFF"/>
              </a:buClr>
              <a:buSzPts val="1800"/>
              <a:buFont typeface="Open Sans"/>
              <a:buChar char="❏"/>
            </a:pPr>
            <a:r>
              <a:rPr lang="en">
                <a:solidFill>
                  <a:srgbClr val="FFFFFF"/>
                </a:solidFill>
              </a:rPr>
              <a:t>Analyzing the fake tweet characteristic</a:t>
            </a:r>
            <a:r>
              <a:rPr lang="en">
                <a:solidFill>
                  <a:srgbClr val="FFFFFF"/>
                </a:solidFill>
              </a:rPr>
              <a:t>s</a:t>
            </a:r>
            <a:endParaRPr>
              <a:solidFill>
                <a:srgbClr val="FFFFFF"/>
              </a:solidFill>
              <a:latin typeface="Open Sans"/>
              <a:ea typeface="Open Sans"/>
              <a:cs typeface="Open Sans"/>
              <a:sym typeface="Open Sans"/>
            </a:endParaRPr>
          </a:p>
          <a:p>
            <a:pPr indent="0" lvl="0" marL="0" rtl="0" algn="l">
              <a:spcBef>
                <a:spcPts val="1600"/>
              </a:spcBef>
              <a:spcAft>
                <a:spcPts val="0"/>
              </a:spcAft>
              <a:buNone/>
            </a:pPr>
            <a:r>
              <a:t/>
            </a:r>
            <a:endParaRPr>
              <a:solidFill>
                <a:srgbClr val="FFFFFF"/>
              </a:solidFill>
              <a:latin typeface="Open Sans"/>
              <a:ea typeface="Open Sans"/>
              <a:cs typeface="Open Sans"/>
              <a:sym typeface="Open Sans"/>
            </a:endParaRPr>
          </a:p>
          <a:p>
            <a:pPr indent="0" lvl="0" marL="457200" rtl="0" algn="l">
              <a:spcBef>
                <a:spcPts val="1600"/>
              </a:spcBef>
              <a:spcAft>
                <a:spcPts val="1600"/>
              </a:spcAft>
              <a:buNone/>
            </a:pPr>
            <a:r>
              <a:t/>
            </a:r>
            <a:endParaRPr sz="1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29"/>
          <p:cNvSpPr txBox="1"/>
          <p:nvPr>
            <p:ph type="title"/>
          </p:nvPr>
        </p:nvSpPr>
        <p:spPr>
          <a:xfrm>
            <a:off x="795575" y="373700"/>
            <a:ext cx="2227500" cy="735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800">
                <a:solidFill>
                  <a:srgbClr val="1C4587"/>
                </a:solidFill>
              </a:rPr>
              <a:t>Process</a:t>
            </a:r>
            <a:endParaRPr b="1" sz="3800">
              <a:solidFill>
                <a:srgbClr val="1C4587"/>
              </a:solidFill>
            </a:endParaRPr>
          </a:p>
        </p:txBody>
      </p:sp>
      <p:pic>
        <p:nvPicPr>
          <p:cNvPr id="131" name="Google Shape;131;p29"/>
          <p:cNvPicPr preferRelativeResize="0"/>
          <p:nvPr/>
        </p:nvPicPr>
        <p:blipFill>
          <a:blip r:embed="rId4">
            <a:alphaModFix/>
          </a:blip>
          <a:stretch>
            <a:fillRect/>
          </a:stretch>
        </p:blipFill>
        <p:spPr>
          <a:xfrm>
            <a:off x="703150" y="1109300"/>
            <a:ext cx="8011477" cy="35755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5" name="Shape 135"/>
        <p:cNvGrpSpPr/>
        <p:nvPr/>
      </p:nvGrpSpPr>
      <p:grpSpPr>
        <a:xfrm>
          <a:off x="0" y="0"/>
          <a:ext cx="0" cy="0"/>
          <a:chOff x="0" y="0"/>
          <a:chExt cx="0" cy="0"/>
        </a:xfrm>
      </p:grpSpPr>
      <p:pic>
        <p:nvPicPr>
          <p:cNvPr id="136" name="Google Shape;136;p30"/>
          <p:cNvPicPr preferRelativeResize="0"/>
          <p:nvPr/>
        </p:nvPicPr>
        <p:blipFill>
          <a:blip r:embed="rId4">
            <a:alphaModFix/>
          </a:blip>
          <a:stretch>
            <a:fillRect/>
          </a:stretch>
        </p:blipFill>
        <p:spPr>
          <a:xfrm>
            <a:off x="4636501" y="1393575"/>
            <a:ext cx="828524" cy="636295"/>
          </a:xfrm>
          <a:prstGeom prst="rect">
            <a:avLst/>
          </a:prstGeom>
          <a:noFill/>
          <a:ln>
            <a:noFill/>
          </a:ln>
        </p:spPr>
      </p:pic>
      <p:pic>
        <p:nvPicPr>
          <p:cNvPr id="137" name="Google Shape;137;p30"/>
          <p:cNvPicPr preferRelativeResize="0"/>
          <p:nvPr/>
        </p:nvPicPr>
        <p:blipFill>
          <a:blip r:embed="rId5">
            <a:alphaModFix/>
          </a:blip>
          <a:stretch>
            <a:fillRect/>
          </a:stretch>
        </p:blipFill>
        <p:spPr>
          <a:xfrm>
            <a:off x="4636515" y="3300419"/>
            <a:ext cx="1370393" cy="725262"/>
          </a:xfrm>
          <a:prstGeom prst="rect">
            <a:avLst/>
          </a:prstGeom>
          <a:noFill/>
          <a:ln>
            <a:noFill/>
          </a:ln>
        </p:spPr>
      </p:pic>
      <p:pic>
        <p:nvPicPr>
          <p:cNvPr id="138" name="Google Shape;138;p30"/>
          <p:cNvPicPr preferRelativeResize="0"/>
          <p:nvPr/>
        </p:nvPicPr>
        <p:blipFill>
          <a:blip r:embed="rId6">
            <a:alphaModFix/>
          </a:blip>
          <a:stretch>
            <a:fillRect/>
          </a:stretch>
        </p:blipFill>
        <p:spPr>
          <a:xfrm>
            <a:off x="7048625" y="1416398"/>
            <a:ext cx="2017602" cy="590659"/>
          </a:xfrm>
          <a:prstGeom prst="rect">
            <a:avLst/>
          </a:prstGeom>
          <a:noFill/>
          <a:ln>
            <a:noFill/>
          </a:ln>
        </p:spPr>
      </p:pic>
      <p:pic>
        <p:nvPicPr>
          <p:cNvPr id="139" name="Google Shape;139;p30"/>
          <p:cNvPicPr preferRelativeResize="0"/>
          <p:nvPr/>
        </p:nvPicPr>
        <p:blipFill>
          <a:blip r:embed="rId7">
            <a:alphaModFix/>
          </a:blip>
          <a:stretch>
            <a:fillRect/>
          </a:stretch>
        </p:blipFill>
        <p:spPr>
          <a:xfrm>
            <a:off x="7209378" y="3142840"/>
            <a:ext cx="1696084" cy="1040409"/>
          </a:xfrm>
          <a:prstGeom prst="rect">
            <a:avLst/>
          </a:prstGeom>
          <a:noFill/>
          <a:ln>
            <a:noFill/>
          </a:ln>
        </p:spPr>
      </p:pic>
      <p:sp>
        <p:nvSpPr>
          <p:cNvPr id="140" name="Google Shape;140;p30"/>
          <p:cNvSpPr txBox="1"/>
          <p:nvPr>
            <p:ph type="title"/>
          </p:nvPr>
        </p:nvSpPr>
        <p:spPr>
          <a:xfrm>
            <a:off x="751175" y="657975"/>
            <a:ext cx="3333300" cy="590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800">
                <a:solidFill>
                  <a:srgbClr val="1C4587"/>
                </a:solidFill>
              </a:rPr>
              <a:t>Tools Used</a:t>
            </a:r>
            <a:endParaRPr b="1" sz="3800">
              <a:solidFill>
                <a:srgbClr val="1C4587"/>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31"/>
          <p:cNvSpPr txBox="1"/>
          <p:nvPr>
            <p:ph idx="1" type="body"/>
          </p:nvPr>
        </p:nvSpPr>
        <p:spPr>
          <a:xfrm>
            <a:off x="4163700" y="723100"/>
            <a:ext cx="4980300" cy="4229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Used twitter API to collect tweets in R</a:t>
            </a:r>
            <a:endParaRPr>
              <a:solidFill>
                <a:srgbClr val="000000"/>
              </a:solidFill>
            </a:endParaRPr>
          </a:p>
          <a:p>
            <a:pPr indent="0" lvl="0" marL="914400" rtl="0" algn="l">
              <a:spcBef>
                <a:spcPts val="1600"/>
              </a:spcBef>
              <a:spcAft>
                <a:spcPts val="0"/>
              </a:spcAft>
              <a:buNone/>
            </a:pPr>
            <a:r>
              <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Collected tweets containing word vaccines and hashtag vaccines for the period of 4 weeks</a:t>
            </a:r>
            <a:endParaRPr>
              <a:solidFill>
                <a:srgbClr val="000000"/>
              </a:solidFill>
            </a:endParaRPr>
          </a:p>
          <a:p>
            <a:pPr indent="0" lvl="0" marL="0" rtl="0" algn="l">
              <a:spcBef>
                <a:spcPts val="1600"/>
              </a:spcBef>
              <a:spcAft>
                <a:spcPts val="0"/>
              </a:spcAft>
              <a:buNone/>
            </a:pPr>
            <a:r>
              <a:rPr i="1" lang="en" sz="1400">
                <a:solidFill>
                  <a:srgbClr val="000000"/>
                </a:solidFill>
              </a:rPr>
              <a:t>(keywords: "vaccines", "#vaccines"," Vaccines", "#Vaccines")</a:t>
            </a:r>
            <a:endParaRPr i="1" sz="1400">
              <a:solidFill>
                <a:srgbClr val="000000"/>
              </a:solidFill>
            </a:endParaRPr>
          </a:p>
          <a:p>
            <a:pPr indent="0" lvl="0" marL="914400" rtl="0" algn="l">
              <a:spcBef>
                <a:spcPts val="1600"/>
              </a:spcBef>
              <a:spcAft>
                <a:spcPts val="0"/>
              </a:spcAft>
              <a:buNone/>
            </a:pPr>
            <a:r>
              <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Gathered 20000 tweets, after removal of duplicates we were left with 18209 tweets</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0" lvl="0" marL="457200" rtl="0" algn="l">
              <a:spcBef>
                <a:spcPts val="1600"/>
              </a:spcBef>
              <a:spcAft>
                <a:spcPts val="1600"/>
              </a:spcAft>
              <a:buNone/>
            </a:pPr>
            <a:r>
              <a:t/>
            </a:r>
            <a:endParaRPr b="1">
              <a:solidFill>
                <a:srgbClr val="000000"/>
              </a:solidFill>
            </a:endParaRPr>
          </a:p>
        </p:txBody>
      </p:sp>
      <p:sp>
        <p:nvSpPr>
          <p:cNvPr id="146" name="Google Shape;146;p31"/>
          <p:cNvSpPr txBox="1"/>
          <p:nvPr>
            <p:ph type="title"/>
          </p:nvPr>
        </p:nvSpPr>
        <p:spPr>
          <a:xfrm>
            <a:off x="751175" y="657975"/>
            <a:ext cx="2504100" cy="1532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800">
                <a:solidFill>
                  <a:srgbClr val="1C4587"/>
                </a:solidFill>
              </a:rPr>
              <a:t>Data Gathering</a:t>
            </a:r>
            <a:endParaRPr b="1" sz="3800">
              <a:solidFill>
                <a:srgbClr val="1C4587"/>
              </a:solidFill>
            </a:endParaRPr>
          </a:p>
        </p:txBody>
      </p:sp>
      <p:pic>
        <p:nvPicPr>
          <p:cNvPr id="147" name="Google Shape;147;p31"/>
          <p:cNvPicPr preferRelativeResize="0"/>
          <p:nvPr/>
        </p:nvPicPr>
        <p:blipFill>
          <a:blip r:embed="rId4">
            <a:alphaModFix/>
          </a:blip>
          <a:stretch>
            <a:fillRect/>
          </a:stretch>
        </p:blipFill>
        <p:spPr>
          <a:xfrm>
            <a:off x="2311075" y="80550"/>
            <a:ext cx="1277225" cy="1277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32"/>
          <p:cNvSpPr txBox="1"/>
          <p:nvPr>
            <p:ph type="title"/>
          </p:nvPr>
        </p:nvSpPr>
        <p:spPr>
          <a:xfrm>
            <a:off x="658500" y="657975"/>
            <a:ext cx="2687400" cy="15933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800">
                <a:solidFill>
                  <a:srgbClr val="1C4587"/>
                </a:solidFill>
              </a:rPr>
              <a:t>Data Description</a:t>
            </a:r>
            <a:r>
              <a:rPr b="1" lang="en" sz="2400">
                <a:solidFill>
                  <a:srgbClr val="1C4587"/>
                </a:solidFill>
              </a:rPr>
              <a:t> </a:t>
            </a:r>
            <a:r>
              <a:rPr b="1" lang="en" sz="3800">
                <a:solidFill>
                  <a:srgbClr val="1C4587"/>
                </a:solidFill>
              </a:rPr>
              <a:t> </a:t>
            </a:r>
            <a:endParaRPr b="1" sz="3800">
              <a:solidFill>
                <a:srgbClr val="1C4587"/>
              </a:solidFill>
            </a:endParaRPr>
          </a:p>
        </p:txBody>
      </p:sp>
      <p:pic>
        <p:nvPicPr>
          <p:cNvPr id="153" name="Google Shape;153;p32"/>
          <p:cNvPicPr preferRelativeResize="0"/>
          <p:nvPr/>
        </p:nvPicPr>
        <p:blipFill>
          <a:blip r:embed="rId4">
            <a:alphaModFix/>
          </a:blip>
          <a:stretch>
            <a:fillRect/>
          </a:stretch>
        </p:blipFill>
        <p:spPr>
          <a:xfrm>
            <a:off x="3345900" y="329825"/>
            <a:ext cx="5716825" cy="4483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33"/>
          <p:cNvSpPr txBox="1"/>
          <p:nvPr>
            <p:ph type="title"/>
          </p:nvPr>
        </p:nvSpPr>
        <p:spPr>
          <a:xfrm>
            <a:off x="0" y="825025"/>
            <a:ext cx="2618100" cy="16059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600"/>
              <a:t>Facts R</a:t>
            </a:r>
            <a:r>
              <a:rPr b="1" lang="en" sz="3600"/>
              <a:t>epository</a:t>
            </a:r>
            <a:endParaRPr b="1" sz="3600"/>
          </a:p>
        </p:txBody>
      </p:sp>
      <p:sp>
        <p:nvSpPr>
          <p:cNvPr id="159" name="Google Shape;159;p33"/>
          <p:cNvSpPr txBox="1"/>
          <p:nvPr>
            <p:ph idx="1" type="body"/>
          </p:nvPr>
        </p:nvSpPr>
        <p:spPr>
          <a:xfrm>
            <a:off x="2587950" y="171150"/>
            <a:ext cx="6653700" cy="19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Analyzed multiple sources to gather a fact repository of vaccines</a:t>
            </a:r>
            <a:endParaRPr/>
          </a:p>
          <a:p>
            <a:pPr indent="0" lvl="0" marL="0" rtl="0" algn="l">
              <a:spcBef>
                <a:spcPts val="1600"/>
              </a:spcBef>
              <a:spcAft>
                <a:spcPts val="0"/>
              </a:spcAft>
              <a:buNone/>
            </a:pPr>
            <a:r>
              <a:rPr lang="en"/>
              <a:t>There were 16 most prominent myths among all the sources </a:t>
            </a:r>
            <a:r>
              <a:rPr lang="en"/>
              <a:t>referred</a:t>
            </a:r>
            <a:r>
              <a:rPr lang="en"/>
              <a:t> regarding </a:t>
            </a:r>
            <a:r>
              <a:rPr b="1" lang="en"/>
              <a:t>vaccines</a:t>
            </a:r>
            <a:endParaRPr b="1"/>
          </a:p>
          <a:p>
            <a:pPr indent="0" lvl="0" marL="0" rtl="0" algn="l">
              <a:spcBef>
                <a:spcPts val="1600"/>
              </a:spcBef>
              <a:spcAft>
                <a:spcPts val="0"/>
              </a:spcAft>
              <a:buNone/>
            </a:pPr>
            <a:r>
              <a:rPr b="1" lang="en"/>
              <a:t>Our major sources for facts were from:</a:t>
            </a:r>
            <a:endParaRPr b="1"/>
          </a:p>
          <a:p>
            <a:pPr indent="0" lvl="0" marL="457200" rtl="0" algn="l">
              <a:spcBef>
                <a:spcPts val="1600"/>
              </a:spcBef>
              <a:spcAft>
                <a:spcPts val="1600"/>
              </a:spcAft>
              <a:buNone/>
            </a:pPr>
            <a:r>
              <a:t/>
            </a:r>
            <a:endParaRPr/>
          </a:p>
        </p:txBody>
      </p:sp>
      <p:pic>
        <p:nvPicPr>
          <p:cNvPr id="160" name="Google Shape;160;p33"/>
          <p:cNvPicPr preferRelativeResize="0"/>
          <p:nvPr/>
        </p:nvPicPr>
        <p:blipFill>
          <a:blip r:embed="rId4">
            <a:alphaModFix/>
          </a:blip>
          <a:stretch>
            <a:fillRect/>
          </a:stretch>
        </p:blipFill>
        <p:spPr>
          <a:xfrm>
            <a:off x="6094550" y="2274250"/>
            <a:ext cx="2740000" cy="390350"/>
          </a:xfrm>
          <a:prstGeom prst="rect">
            <a:avLst/>
          </a:prstGeom>
          <a:noFill/>
          <a:ln>
            <a:noFill/>
          </a:ln>
        </p:spPr>
      </p:pic>
      <p:pic>
        <p:nvPicPr>
          <p:cNvPr id="161" name="Google Shape;161;p33"/>
          <p:cNvPicPr preferRelativeResize="0"/>
          <p:nvPr/>
        </p:nvPicPr>
        <p:blipFill>
          <a:blip r:embed="rId5">
            <a:alphaModFix/>
          </a:blip>
          <a:stretch>
            <a:fillRect/>
          </a:stretch>
        </p:blipFill>
        <p:spPr>
          <a:xfrm>
            <a:off x="2558763" y="4401312"/>
            <a:ext cx="4221774" cy="279850"/>
          </a:xfrm>
          <a:prstGeom prst="rect">
            <a:avLst/>
          </a:prstGeom>
          <a:noFill/>
          <a:ln>
            <a:noFill/>
          </a:ln>
        </p:spPr>
      </p:pic>
      <p:pic>
        <p:nvPicPr>
          <p:cNvPr id="162" name="Google Shape;162;p33"/>
          <p:cNvPicPr preferRelativeResize="0"/>
          <p:nvPr/>
        </p:nvPicPr>
        <p:blipFill>
          <a:blip r:embed="rId6">
            <a:alphaModFix/>
          </a:blip>
          <a:stretch>
            <a:fillRect/>
          </a:stretch>
        </p:blipFill>
        <p:spPr>
          <a:xfrm>
            <a:off x="2715750" y="2112750"/>
            <a:ext cx="2278350" cy="713325"/>
          </a:xfrm>
          <a:prstGeom prst="rect">
            <a:avLst/>
          </a:prstGeom>
          <a:noFill/>
          <a:ln>
            <a:noFill/>
          </a:ln>
        </p:spPr>
      </p:pic>
      <p:pic>
        <p:nvPicPr>
          <p:cNvPr id="163" name="Google Shape;163;p33"/>
          <p:cNvPicPr preferRelativeResize="0"/>
          <p:nvPr/>
        </p:nvPicPr>
        <p:blipFill>
          <a:blip r:embed="rId7">
            <a:alphaModFix/>
          </a:blip>
          <a:stretch>
            <a:fillRect/>
          </a:stretch>
        </p:blipFill>
        <p:spPr>
          <a:xfrm>
            <a:off x="6094559" y="3246588"/>
            <a:ext cx="2093641" cy="572700"/>
          </a:xfrm>
          <a:prstGeom prst="rect">
            <a:avLst/>
          </a:prstGeom>
          <a:noFill/>
          <a:ln>
            <a:noFill/>
          </a:ln>
        </p:spPr>
      </p:pic>
      <p:pic>
        <p:nvPicPr>
          <p:cNvPr id="164" name="Google Shape;164;p33"/>
          <p:cNvPicPr preferRelativeResize="0"/>
          <p:nvPr/>
        </p:nvPicPr>
        <p:blipFill>
          <a:blip r:embed="rId8">
            <a:alphaModFix/>
          </a:blip>
          <a:stretch>
            <a:fillRect/>
          </a:stretch>
        </p:blipFill>
        <p:spPr>
          <a:xfrm>
            <a:off x="2715750" y="3246612"/>
            <a:ext cx="2416550" cy="769350"/>
          </a:xfrm>
          <a:prstGeom prst="rect">
            <a:avLst/>
          </a:prstGeom>
          <a:noFill/>
          <a:ln>
            <a:noFill/>
          </a:ln>
        </p:spPr>
      </p:pic>
      <p:pic>
        <p:nvPicPr>
          <p:cNvPr id="165" name="Google Shape;165;p33"/>
          <p:cNvPicPr preferRelativeResize="0"/>
          <p:nvPr/>
        </p:nvPicPr>
        <p:blipFill>
          <a:blip r:embed="rId9">
            <a:alphaModFix/>
          </a:blip>
          <a:stretch>
            <a:fillRect/>
          </a:stretch>
        </p:blipFill>
        <p:spPr>
          <a:xfrm>
            <a:off x="7305813" y="4110100"/>
            <a:ext cx="882376" cy="862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